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F1B60F"/>
    <a:srgbClr val="E2A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5C787-4E71-4F04-87A2-D8FCF4E735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F0CE1D-C40C-4E55-BB61-17C4E5F767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5B7203-B2F0-4BA3-A924-0EE3129CDE8C}"/>
              </a:ext>
            </a:extLst>
          </p:cNvPr>
          <p:cNvSpPr>
            <a:spLocks noGrp="1"/>
          </p:cNvSpPr>
          <p:nvPr>
            <p:ph type="dt" sz="half" idx="10"/>
          </p:nvPr>
        </p:nvSpPr>
        <p:spPr/>
        <p:txBody>
          <a:bodyPr/>
          <a:lstStyle/>
          <a:p>
            <a:fld id="{0CFF6E5F-528A-497B-A485-41F7E9813730}" type="datetimeFigureOut">
              <a:rPr lang="en-US" smtClean="0"/>
              <a:t>5/7/2020</a:t>
            </a:fld>
            <a:endParaRPr lang="en-US" dirty="0"/>
          </a:p>
        </p:txBody>
      </p:sp>
      <p:sp>
        <p:nvSpPr>
          <p:cNvPr id="5" name="Footer Placeholder 4">
            <a:extLst>
              <a:ext uri="{FF2B5EF4-FFF2-40B4-BE49-F238E27FC236}">
                <a16:creationId xmlns:a16="http://schemas.microsoft.com/office/drawing/2014/main" id="{326BDE75-CE6F-448E-B38E-005F86F983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99984C-A2FF-4252-83F8-8C549ABC28F6}"/>
              </a:ext>
            </a:extLst>
          </p:cNvPr>
          <p:cNvSpPr>
            <a:spLocks noGrp="1"/>
          </p:cNvSpPr>
          <p:nvPr>
            <p:ph type="sldNum" sz="quarter" idx="12"/>
          </p:nvPr>
        </p:nvSpPr>
        <p:spPr/>
        <p:txBody>
          <a:bodyPr/>
          <a:lstStyle/>
          <a:p>
            <a:fld id="{4966E8C2-3F89-48E3-8DD3-8EB59C92EFE8}" type="slidenum">
              <a:rPr lang="en-US" smtClean="0"/>
              <a:t>‹#›</a:t>
            </a:fld>
            <a:endParaRPr lang="en-US" dirty="0"/>
          </a:p>
        </p:txBody>
      </p:sp>
    </p:spTree>
    <p:extLst>
      <p:ext uri="{BB962C8B-B14F-4D97-AF65-F5344CB8AC3E}">
        <p14:creationId xmlns:p14="http://schemas.microsoft.com/office/powerpoint/2010/main" val="464715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302E-8608-4FFF-8CFB-81D55BA996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A66DF0-63AD-4528-976E-1D4E0DB2A8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810F6-86C5-47C8-A838-F6567152BEFB}"/>
              </a:ext>
            </a:extLst>
          </p:cNvPr>
          <p:cNvSpPr>
            <a:spLocks noGrp="1"/>
          </p:cNvSpPr>
          <p:nvPr>
            <p:ph type="dt" sz="half" idx="10"/>
          </p:nvPr>
        </p:nvSpPr>
        <p:spPr/>
        <p:txBody>
          <a:bodyPr/>
          <a:lstStyle/>
          <a:p>
            <a:fld id="{0CFF6E5F-528A-497B-A485-41F7E9813730}" type="datetimeFigureOut">
              <a:rPr lang="en-US" smtClean="0"/>
              <a:t>5/7/2020</a:t>
            </a:fld>
            <a:endParaRPr lang="en-US" dirty="0"/>
          </a:p>
        </p:txBody>
      </p:sp>
      <p:sp>
        <p:nvSpPr>
          <p:cNvPr id="5" name="Footer Placeholder 4">
            <a:extLst>
              <a:ext uri="{FF2B5EF4-FFF2-40B4-BE49-F238E27FC236}">
                <a16:creationId xmlns:a16="http://schemas.microsoft.com/office/drawing/2014/main" id="{4E29FE43-D078-4F82-8EFE-47A4B7D8A8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0A680A-65E8-48A3-8781-49F20B12FFBE}"/>
              </a:ext>
            </a:extLst>
          </p:cNvPr>
          <p:cNvSpPr>
            <a:spLocks noGrp="1"/>
          </p:cNvSpPr>
          <p:nvPr>
            <p:ph type="sldNum" sz="quarter" idx="12"/>
          </p:nvPr>
        </p:nvSpPr>
        <p:spPr/>
        <p:txBody>
          <a:bodyPr/>
          <a:lstStyle/>
          <a:p>
            <a:fld id="{4966E8C2-3F89-48E3-8DD3-8EB59C92EFE8}" type="slidenum">
              <a:rPr lang="en-US" smtClean="0"/>
              <a:t>‹#›</a:t>
            </a:fld>
            <a:endParaRPr lang="en-US" dirty="0"/>
          </a:p>
        </p:txBody>
      </p:sp>
    </p:spTree>
    <p:extLst>
      <p:ext uri="{BB962C8B-B14F-4D97-AF65-F5344CB8AC3E}">
        <p14:creationId xmlns:p14="http://schemas.microsoft.com/office/powerpoint/2010/main" val="2673340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60B522-7699-413B-BC31-1ACCB40554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8F2A42-1272-4BE9-9436-5466E9D67F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FF545-FED6-4E34-9A64-E6307FE6E10B}"/>
              </a:ext>
            </a:extLst>
          </p:cNvPr>
          <p:cNvSpPr>
            <a:spLocks noGrp="1"/>
          </p:cNvSpPr>
          <p:nvPr>
            <p:ph type="dt" sz="half" idx="10"/>
          </p:nvPr>
        </p:nvSpPr>
        <p:spPr/>
        <p:txBody>
          <a:bodyPr/>
          <a:lstStyle/>
          <a:p>
            <a:fld id="{0CFF6E5F-528A-497B-A485-41F7E9813730}" type="datetimeFigureOut">
              <a:rPr lang="en-US" smtClean="0"/>
              <a:t>5/7/2020</a:t>
            </a:fld>
            <a:endParaRPr lang="en-US" dirty="0"/>
          </a:p>
        </p:txBody>
      </p:sp>
      <p:sp>
        <p:nvSpPr>
          <p:cNvPr id="5" name="Footer Placeholder 4">
            <a:extLst>
              <a:ext uri="{FF2B5EF4-FFF2-40B4-BE49-F238E27FC236}">
                <a16:creationId xmlns:a16="http://schemas.microsoft.com/office/drawing/2014/main" id="{BE00EFB7-C7DB-4BF3-AF1F-99A5F95C57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E36723-8B89-4FF0-BDD0-5222B541DE26}"/>
              </a:ext>
            </a:extLst>
          </p:cNvPr>
          <p:cNvSpPr>
            <a:spLocks noGrp="1"/>
          </p:cNvSpPr>
          <p:nvPr>
            <p:ph type="sldNum" sz="quarter" idx="12"/>
          </p:nvPr>
        </p:nvSpPr>
        <p:spPr/>
        <p:txBody>
          <a:bodyPr/>
          <a:lstStyle/>
          <a:p>
            <a:fld id="{4966E8C2-3F89-48E3-8DD3-8EB59C92EFE8}" type="slidenum">
              <a:rPr lang="en-US" smtClean="0"/>
              <a:t>‹#›</a:t>
            </a:fld>
            <a:endParaRPr lang="en-US" dirty="0"/>
          </a:p>
        </p:txBody>
      </p:sp>
    </p:spTree>
    <p:extLst>
      <p:ext uri="{BB962C8B-B14F-4D97-AF65-F5344CB8AC3E}">
        <p14:creationId xmlns:p14="http://schemas.microsoft.com/office/powerpoint/2010/main" val="899839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7A649-821B-4EAB-A904-F691F5E62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0043E1-401C-4711-86FB-B835C0A597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369E5E-CE4E-4471-B564-DE687D96F7A1}"/>
              </a:ext>
            </a:extLst>
          </p:cNvPr>
          <p:cNvSpPr>
            <a:spLocks noGrp="1"/>
          </p:cNvSpPr>
          <p:nvPr>
            <p:ph type="dt" sz="half" idx="10"/>
          </p:nvPr>
        </p:nvSpPr>
        <p:spPr/>
        <p:txBody>
          <a:bodyPr/>
          <a:lstStyle/>
          <a:p>
            <a:fld id="{0CFF6E5F-528A-497B-A485-41F7E9813730}" type="datetimeFigureOut">
              <a:rPr lang="en-US" smtClean="0"/>
              <a:t>5/7/2020</a:t>
            </a:fld>
            <a:endParaRPr lang="en-US" dirty="0"/>
          </a:p>
        </p:txBody>
      </p:sp>
      <p:sp>
        <p:nvSpPr>
          <p:cNvPr id="5" name="Footer Placeholder 4">
            <a:extLst>
              <a:ext uri="{FF2B5EF4-FFF2-40B4-BE49-F238E27FC236}">
                <a16:creationId xmlns:a16="http://schemas.microsoft.com/office/drawing/2014/main" id="{ECDB634C-976B-44D6-B9D0-22807CAC7F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D4FE19-45DC-4616-A525-AE2F63CE3319}"/>
              </a:ext>
            </a:extLst>
          </p:cNvPr>
          <p:cNvSpPr>
            <a:spLocks noGrp="1"/>
          </p:cNvSpPr>
          <p:nvPr>
            <p:ph type="sldNum" sz="quarter" idx="12"/>
          </p:nvPr>
        </p:nvSpPr>
        <p:spPr/>
        <p:txBody>
          <a:bodyPr/>
          <a:lstStyle/>
          <a:p>
            <a:fld id="{4966E8C2-3F89-48E3-8DD3-8EB59C92EFE8}" type="slidenum">
              <a:rPr lang="en-US" smtClean="0"/>
              <a:t>‹#›</a:t>
            </a:fld>
            <a:endParaRPr lang="en-US" dirty="0"/>
          </a:p>
        </p:txBody>
      </p:sp>
    </p:spTree>
    <p:extLst>
      <p:ext uri="{BB962C8B-B14F-4D97-AF65-F5344CB8AC3E}">
        <p14:creationId xmlns:p14="http://schemas.microsoft.com/office/powerpoint/2010/main" val="1233780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8AD40-75E1-47BE-A833-60065FBD70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D509A1-7EA8-4B84-900D-01270D1EE3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7EFC99-8F9B-4B42-B46C-5393473D53F4}"/>
              </a:ext>
            </a:extLst>
          </p:cNvPr>
          <p:cNvSpPr>
            <a:spLocks noGrp="1"/>
          </p:cNvSpPr>
          <p:nvPr>
            <p:ph type="dt" sz="half" idx="10"/>
          </p:nvPr>
        </p:nvSpPr>
        <p:spPr/>
        <p:txBody>
          <a:bodyPr/>
          <a:lstStyle/>
          <a:p>
            <a:fld id="{0CFF6E5F-528A-497B-A485-41F7E9813730}" type="datetimeFigureOut">
              <a:rPr lang="en-US" smtClean="0"/>
              <a:t>5/7/2020</a:t>
            </a:fld>
            <a:endParaRPr lang="en-US" dirty="0"/>
          </a:p>
        </p:txBody>
      </p:sp>
      <p:sp>
        <p:nvSpPr>
          <p:cNvPr id="5" name="Footer Placeholder 4">
            <a:extLst>
              <a:ext uri="{FF2B5EF4-FFF2-40B4-BE49-F238E27FC236}">
                <a16:creationId xmlns:a16="http://schemas.microsoft.com/office/drawing/2014/main" id="{2158DCD2-511F-4A2F-B084-75287284DA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96427B-6C2C-4007-999A-2195F2C076C5}"/>
              </a:ext>
            </a:extLst>
          </p:cNvPr>
          <p:cNvSpPr>
            <a:spLocks noGrp="1"/>
          </p:cNvSpPr>
          <p:nvPr>
            <p:ph type="sldNum" sz="quarter" idx="12"/>
          </p:nvPr>
        </p:nvSpPr>
        <p:spPr/>
        <p:txBody>
          <a:bodyPr/>
          <a:lstStyle/>
          <a:p>
            <a:fld id="{4966E8C2-3F89-48E3-8DD3-8EB59C92EFE8}" type="slidenum">
              <a:rPr lang="en-US" smtClean="0"/>
              <a:t>‹#›</a:t>
            </a:fld>
            <a:endParaRPr lang="en-US" dirty="0"/>
          </a:p>
        </p:txBody>
      </p:sp>
    </p:spTree>
    <p:extLst>
      <p:ext uri="{BB962C8B-B14F-4D97-AF65-F5344CB8AC3E}">
        <p14:creationId xmlns:p14="http://schemas.microsoft.com/office/powerpoint/2010/main" val="3500484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C8E72-7E0D-4DDE-A46B-E45F75AE5E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A3F01F-81D0-41AF-875E-9121C913C3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B10C35-D27F-456D-BEC1-1D95A315CD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D5FE7-1BC2-40A6-8166-2969016EB288}"/>
              </a:ext>
            </a:extLst>
          </p:cNvPr>
          <p:cNvSpPr>
            <a:spLocks noGrp="1"/>
          </p:cNvSpPr>
          <p:nvPr>
            <p:ph type="dt" sz="half" idx="10"/>
          </p:nvPr>
        </p:nvSpPr>
        <p:spPr/>
        <p:txBody>
          <a:bodyPr/>
          <a:lstStyle/>
          <a:p>
            <a:fld id="{0CFF6E5F-528A-497B-A485-41F7E9813730}" type="datetimeFigureOut">
              <a:rPr lang="en-US" smtClean="0"/>
              <a:t>5/7/2020</a:t>
            </a:fld>
            <a:endParaRPr lang="en-US" dirty="0"/>
          </a:p>
        </p:txBody>
      </p:sp>
      <p:sp>
        <p:nvSpPr>
          <p:cNvPr id="6" name="Footer Placeholder 5">
            <a:extLst>
              <a:ext uri="{FF2B5EF4-FFF2-40B4-BE49-F238E27FC236}">
                <a16:creationId xmlns:a16="http://schemas.microsoft.com/office/drawing/2014/main" id="{2F70D97F-EA48-404C-88F9-F016DC84F5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9F2D5CC-551D-44CD-AEAC-0A14F798EB86}"/>
              </a:ext>
            </a:extLst>
          </p:cNvPr>
          <p:cNvSpPr>
            <a:spLocks noGrp="1"/>
          </p:cNvSpPr>
          <p:nvPr>
            <p:ph type="sldNum" sz="quarter" idx="12"/>
          </p:nvPr>
        </p:nvSpPr>
        <p:spPr/>
        <p:txBody>
          <a:bodyPr/>
          <a:lstStyle/>
          <a:p>
            <a:fld id="{4966E8C2-3F89-48E3-8DD3-8EB59C92EFE8}" type="slidenum">
              <a:rPr lang="en-US" smtClean="0"/>
              <a:t>‹#›</a:t>
            </a:fld>
            <a:endParaRPr lang="en-US" dirty="0"/>
          </a:p>
        </p:txBody>
      </p:sp>
    </p:spTree>
    <p:extLst>
      <p:ext uri="{BB962C8B-B14F-4D97-AF65-F5344CB8AC3E}">
        <p14:creationId xmlns:p14="http://schemas.microsoft.com/office/powerpoint/2010/main" val="3266244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7DE1E-6958-4C8B-A0F2-268C866728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A205B3-BD8F-46D4-B3C6-2028EAB4C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810FA0-DD5E-4C36-8F82-12A090EDE8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05C0DB-625C-4BA1-9D3F-17ABC9A23E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8EFF6F-B937-4288-ADF5-2B0F35D47D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B5CE21-CA77-464E-979F-CFF642D873D9}"/>
              </a:ext>
            </a:extLst>
          </p:cNvPr>
          <p:cNvSpPr>
            <a:spLocks noGrp="1"/>
          </p:cNvSpPr>
          <p:nvPr>
            <p:ph type="dt" sz="half" idx="10"/>
          </p:nvPr>
        </p:nvSpPr>
        <p:spPr/>
        <p:txBody>
          <a:bodyPr/>
          <a:lstStyle/>
          <a:p>
            <a:fld id="{0CFF6E5F-528A-497B-A485-41F7E9813730}" type="datetimeFigureOut">
              <a:rPr lang="en-US" smtClean="0"/>
              <a:t>5/7/2020</a:t>
            </a:fld>
            <a:endParaRPr lang="en-US" dirty="0"/>
          </a:p>
        </p:txBody>
      </p:sp>
      <p:sp>
        <p:nvSpPr>
          <p:cNvPr id="8" name="Footer Placeholder 7">
            <a:extLst>
              <a:ext uri="{FF2B5EF4-FFF2-40B4-BE49-F238E27FC236}">
                <a16:creationId xmlns:a16="http://schemas.microsoft.com/office/drawing/2014/main" id="{C4E21047-7BA7-4F70-A9FB-86D1F07DD51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778C09D-2D3A-49F9-AA81-5CC5A59DC07C}"/>
              </a:ext>
            </a:extLst>
          </p:cNvPr>
          <p:cNvSpPr>
            <a:spLocks noGrp="1"/>
          </p:cNvSpPr>
          <p:nvPr>
            <p:ph type="sldNum" sz="quarter" idx="12"/>
          </p:nvPr>
        </p:nvSpPr>
        <p:spPr/>
        <p:txBody>
          <a:bodyPr/>
          <a:lstStyle/>
          <a:p>
            <a:fld id="{4966E8C2-3F89-48E3-8DD3-8EB59C92EFE8}" type="slidenum">
              <a:rPr lang="en-US" smtClean="0"/>
              <a:t>‹#›</a:t>
            </a:fld>
            <a:endParaRPr lang="en-US" dirty="0"/>
          </a:p>
        </p:txBody>
      </p:sp>
    </p:spTree>
    <p:extLst>
      <p:ext uri="{BB962C8B-B14F-4D97-AF65-F5344CB8AC3E}">
        <p14:creationId xmlns:p14="http://schemas.microsoft.com/office/powerpoint/2010/main" val="62105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56C4-7D27-4EA0-8635-55E38BC82B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E58732-93D0-4C5A-9119-909EBCEF82EB}"/>
              </a:ext>
            </a:extLst>
          </p:cNvPr>
          <p:cNvSpPr>
            <a:spLocks noGrp="1"/>
          </p:cNvSpPr>
          <p:nvPr>
            <p:ph type="dt" sz="half" idx="10"/>
          </p:nvPr>
        </p:nvSpPr>
        <p:spPr/>
        <p:txBody>
          <a:bodyPr/>
          <a:lstStyle/>
          <a:p>
            <a:fld id="{0CFF6E5F-528A-497B-A485-41F7E9813730}" type="datetimeFigureOut">
              <a:rPr lang="en-US" smtClean="0"/>
              <a:t>5/7/2020</a:t>
            </a:fld>
            <a:endParaRPr lang="en-US" dirty="0"/>
          </a:p>
        </p:txBody>
      </p:sp>
      <p:sp>
        <p:nvSpPr>
          <p:cNvPr id="4" name="Footer Placeholder 3">
            <a:extLst>
              <a:ext uri="{FF2B5EF4-FFF2-40B4-BE49-F238E27FC236}">
                <a16:creationId xmlns:a16="http://schemas.microsoft.com/office/drawing/2014/main" id="{659AA813-558B-49DC-B218-43E4E7B6947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98CFD0D-0C58-4491-80E1-5B7D5FABA1F5}"/>
              </a:ext>
            </a:extLst>
          </p:cNvPr>
          <p:cNvSpPr>
            <a:spLocks noGrp="1"/>
          </p:cNvSpPr>
          <p:nvPr>
            <p:ph type="sldNum" sz="quarter" idx="12"/>
          </p:nvPr>
        </p:nvSpPr>
        <p:spPr/>
        <p:txBody>
          <a:bodyPr/>
          <a:lstStyle/>
          <a:p>
            <a:fld id="{4966E8C2-3F89-48E3-8DD3-8EB59C92EFE8}" type="slidenum">
              <a:rPr lang="en-US" smtClean="0"/>
              <a:t>‹#›</a:t>
            </a:fld>
            <a:endParaRPr lang="en-US" dirty="0"/>
          </a:p>
        </p:txBody>
      </p:sp>
    </p:spTree>
    <p:extLst>
      <p:ext uri="{BB962C8B-B14F-4D97-AF65-F5344CB8AC3E}">
        <p14:creationId xmlns:p14="http://schemas.microsoft.com/office/powerpoint/2010/main" val="327209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E7886A-6179-4575-8E96-912CB5B700D8}"/>
              </a:ext>
            </a:extLst>
          </p:cNvPr>
          <p:cNvSpPr>
            <a:spLocks noGrp="1"/>
          </p:cNvSpPr>
          <p:nvPr>
            <p:ph type="dt" sz="half" idx="10"/>
          </p:nvPr>
        </p:nvSpPr>
        <p:spPr/>
        <p:txBody>
          <a:bodyPr/>
          <a:lstStyle/>
          <a:p>
            <a:fld id="{0CFF6E5F-528A-497B-A485-41F7E9813730}" type="datetimeFigureOut">
              <a:rPr lang="en-US" smtClean="0"/>
              <a:t>5/7/2020</a:t>
            </a:fld>
            <a:endParaRPr lang="en-US" dirty="0"/>
          </a:p>
        </p:txBody>
      </p:sp>
      <p:sp>
        <p:nvSpPr>
          <p:cNvPr id="3" name="Footer Placeholder 2">
            <a:extLst>
              <a:ext uri="{FF2B5EF4-FFF2-40B4-BE49-F238E27FC236}">
                <a16:creationId xmlns:a16="http://schemas.microsoft.com/office/drawing/2014/main" id="{1B93E67B-22ED-4E06-98E4-9C1DBB79731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7FCE8FB-823F-4166-9586-EFFA1BE3AFA7}"/>
              </a:ext>
            </a:extLst>
          </p:cNvPr>
          <p:cNvSpPr>
            <a:spLocks noGrp="1"/>
          </p:cNvSpPr>
          <p:nvPr>
            <p:ph type="sldNum" sz="quarter" idx="12"/>
          </p:nvPr>
        </p:nvSpPr>
        <p:spPr/>
        <p:txBody>
          <a:bodyPr/>
          <a:lstStyle/>
          <a:p>
            <a:fld id="{4966E8C2-3F89-48E3-8DD3-8EB59C92EFE8}" type="slidenum">
              <a:rPr lang="en-US" smtClean="0"/>
              <a:t>‹#›</a:t>
            </a:fld>
            <a:endParaRPr lang="en-US" dirty="0"/>
          </a:p>
        </p:txBody>
      </p:sp>
    </p:spTree>
    <p:extLst>
      <p:ext uri="{BB962C8B-B14F-4D97-AF65-F5344CB8AC3E}">
        <p14:creationId xmlns:p14="http://schemas.microsoft.com/office/powerpoint/2010/main" val="701629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0D995-AFFB-4576-A552-A2F55CFD7C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41F30B-153E-476B-9C27-F400D04CBB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60A53C-7679-4A25-8BBB-3E80928B16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F3417F-A3D0-4FD4-A2C1-7AC3358691D4}"/>
              </a:ext>
            </a:extLst>
          </p:cNvPr>
          <p:cNvSpPr>
            <a:spLocks noGrp="1"/>
          </p:cNvSpPr>
          <p:nvPr>
            <p:ph type="dt" sz="half" idx="10"/>
          </p:nvPr>
        </p:nvSpPr>
        <p:spPr/>
        <p:txBody>
          <a:bodyPr/>
          <a:lstStyle/>
          <a:p>
            <a:fld id="{0CFF6E5F-528A-497B-A485-41F7E9813730}" type="datetimeFigureOut">
              <a:rPr lang="en-US" smtClean="0"/>
              <a:t>5/7/2020</a:t>
            </a:fld>
            <a:endParaRPr lang="en-US" dirty="0"/>
          </a:p>
        </p:txBody>
      </p:sp>
      <p:sp>
        <p:nvSpPr>
          <p:cNvPr id="6" name="Footer Placeholder 5">
            <a:extLst>
              <a:ext uri="{FF2B5EF4-FFF2-40B4-BE49-F238E27FC236}">
                <a16:creationId xmlns:a16="http://schemas.microsoft.com/office/drawing/2014/main" id="{92ED954B-FA3C-426C-8A99-0FFBA1DAEF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786D13-D1A5-4A42-99AF-34DD2AD53903}"/>
              </a:ext>
            </a:extLst>
          </p:cNvPr>
          <p:cNvSpPr>
            <a:spLocks noGrp="1"/>
          </p:cNvSpPr>
          <p:nvPr>
            <p:ph type="sldNum" sz="quarter" idx="12"/>
          </p:nvPr>
        </p:nvSpPr>
        <p:spPr/>
        <p:txBody>
          <a:bodyPr/>
          <a:lstStyle/>
          <a:p>
            <a:fld id="{4966E8C2-3F89-48E3-8DD3-8EB59C92EFE8}" type="slidenum">
              <a:rPr lang="en-US" smtClean="0"/>
              <a:t>‹#›</a:t>
            </a:fld>
            <a:endParaRPr lang="en-US" dirty="0"/>
          </a:p>
        </p:txBody>
      </p:sp>
    </p:spTree>
    <p:extLst>
      <p:ext uri="{BB962C8B-B14F-4D97-AF65-F5344CB8AC3E}">
        <p14:creationId xmlns:p14="http://schemas.microsoft.com/office/powerpoint/2010/main" val="2757159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86AA9-7DAD-435F-8A62-74168E85E5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B78153-7D51-4AF4-BEC6-37E0DDADAE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DD91984-69BE-4351-9E15-52963203FD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F5102-9D07-49D4-A629-00152D16C83D}"/>
              </a:ext>
            </a:extLst>
          </p:cNvPr>
          <p:cNvSpPr>
            <a:spLocks noGrp="1"/>
          </p:cNvSpPr>
          <p:nvPr>
            <p:ph type="dt" sz="half" idx="10"/>
          </p:nvPr>
        </p:nvSpPr>
        <p:spPr/>
        <p:txBody>
          <a:bodyPr/>
          <a:lstStyle/>
          <a:p>
            <a:fld id="{0CFF6E5F-528A-497B-A485-41F7E9813730}" type="datetimeFigureOut">
              <a:rPr lang="en-US" smtClean="0"/>
              <a:t>5/7/2020</a:t>
            </a:fld>
            <a:endParaRPr lang="en-US" dirty="0"/>
          </a:p>
        </p:txBody>
      </p:sp>
      <p:sp>
        <p:nvSpPr>
          <p:cNvPr id="6" name="Footer Placeholder 5">
            <a:extLst>
              <a:ext uri="{FF2B5EF4-FFF2-40B4-BE49-F238E27FC236}">
                <a16:creationId xmlns:a16="http://schemas.microsoft.com/office/drawing/2014/main" id="{2E67C389-375C-42BF-8D2D-AB721398BD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5311C7-B4F0-4716-9F4C-69E8AD3A8FCA}"/>
              </a:ext>
            </a:extLst>
          </p:cNvPr>
          <p:cNvSpPr>
            <a:spLocks noGrp="1"/>
          </p:cNvSpPr>
          <p:nvPr>
            <p:ph type="sldNum" sz="quarter" idx="12"/>
          </p:nvPr>
        </p:nvSpPr>
        <p:spPr/>
        <p:txBody>
          <a:bodyPr/>
          <a:lstStyle/>
          <a:p>
            <a:fld id="{4966E8C2-3F89-48E3-8DD3-8EB59C92EFE8}" type="slidenum">
              <a:rPr lang="en-US" smtClean="0"/>
              <a:t>‹#›</a:t>
            </a:fld>
            <a:endParaRPr lang="en-US" dirty="0"/>
          </a:p>
        </p:txBody>
      </p:sp>
    </p:spTree>
    <p:extLst>
      <p:ext uri="{BB962C8B-B14F-4D97-AF65-F5344CB8AC3E}">
        <p14:creationId xmlns:p14="http://schemas.microsoft.com/office/powerpoint/2010/main" val="4095477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E2E6B-D979-478F-B822-990F4CBC48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7CA1CA-C20A-40C3-99FA-8F0D335E11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A2D76-C196-4A6E-8539-F4CF5FA093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F6E5F-528A-497B-A485-41F7E9813730}" type="datetimeFigureOut">
              <a:rPr lang="en-US" smtClean="0"/>
              <a:t>5/7/2020</a:t>
            </a:fld>
            <a:endParaRPr lang="en-US" dirty="0"/>
          </a:p>
        </p:txBody>
      </p:sp>
      <p:sp>
        <p:nvSpPr>
          <p:cNvPr id="5" name="Footer Placeholder 4">
            <a:extLst>
              <a:ext uri="{FF2B5EF4-FFF2-40B4-BE49-F238E27FC236}">
                <a16:creationId xmlns:a16="http://schemas.microsoft.com/office/drawing/2014/main" id="{00BF9163-916A-4844-A653-256EE16DE1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649CD3F-7CEF-4978-B471-5CA9951489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6E8C2-3F89-48E3-8DD3-8EB59C92EFE8}" type="slidenum">
              <a:rPr lang="en-US" smtClean="0"/>
              <a:t>‹#›</a:t>
            </a:fld>
            <a:endParaRPr lang="en-US" dirty="0"/>
          </a:p>
        </p:txBody>
      </p:sp>
    </p:spTree>
    <p:extLst>
      <p:ext uri="{BB962C8B-B14F-4D97-AF65-F5344CB8AC3E}">
        <p14:creationId xmlns:p14="http://schemas.microsoft.com/office/powerpoint/2010/main" val="1148075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FDDECE-41E1-41C7-8ED6-363C6BF4420F}"/>
              </a:ext>
            </a:extLst>
          </p:cNvPr>
          <p:cNvSpPr/>
          <p:nvPr/>
        </p:nvSpPr>
        <p:spPr>
          <a:xfrm>
            <a:off x="0" y="-103666"/>
            <a:ext cx="12192000" cy="5359308"/>
          </a:xfrm>
          <a:prstGeom prst="rect">
            <a:avLst/>
          </a:prstGeom>
          <a:solidFill>
            <a:srgbClr val="F1B6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w="76200">
                <a:solidFill>
                  <a:srgbClr val="009999"/>
                </a:solidFill>
              </a:ln>
            </a:endParaRPr>
          </a:p>
        </p:txBody>
      </p:sp>
      <p:sp>
        <p:nvSpPr>
          <p:cNvPr id="2" name="Title 1">
            <a:extLst>
              <a:ext uri="{FF2B5EF4-FFF2-40B4-BE49-F238E27FC236}">
                <a16:creationId xmlns:a16="http://schemas.microsoft.com/office/drawing/2014/main" id="{C31E7908-157A-45FA-B210-D9E0AC56E764}"/>
              </a:ext>
            </a:extLst>
          </p:cNvPr>
          <p:cNvSpPr>
            <a:spLocks noGrp="1"/>
          </p:cNvSpPr>
          <p:nvPr>
            <p:ph type="ctrTitle"/>
          </p:nvPr>
        </p:nvSpPr>
        <p:spPr>
          <a:xfrm>
            <a:off x="1524000" y="2404439"/>
            <a:ext cx="9144000" cy="2387600"/>
          </a:xfrm>
        </p:spPr>
        <p:txBody>
          <a:bodyPr>
            <a:normAutofit/>
          </a:bodyPr>
          <a:lstStyle/>
          <a:p>
            <a:r>
              <a:rPr lang="en-US" dirty="0">
                <a:solidFill>
                  <a:schemeClr val="bg1"/>
                </a:solidFill>
                <a:latin typeface="Century Gothic" panose="020B0502020202020204" pitchFamily="34" charset="0"/>
              </a:rPr>
              <a:t>Victorian Square </a:t>
            </a:r>
            <a:br>
              <a:rPr lang="en-US" dirty="0">
                <a:solidFill>
                  <a:schemeClr val="bg1"/>
                </a:solidFill>
                <a:latin typeface="Century Gothic" panose="020B0502020202020204" pitchFamily="34" charset="0"/>
              </a:rPr>
            </a:br>
            <a:r>
              <a:rPr lang="en-US" sz="5300" dirty="0">
                <a:solidFill>
                  <a:schemeClr val="bg1"/>
                </a:solidFill>
                <a:latin typeface="Century Gothic" panose="020B0502020202020204" pitchFamily="34" charset="0"/>
              </a:rPr>
              <a:t>Creative Placemaking Plan</a:t>
            </a:r>
            <a:endParaRPr lang="en-US" dirty="0">
              <a:solidFill>
                <a:schemeClr val="bg1"/>
              </a:solidFill>
              <a:latin typeface="Century Gothic" panose="020B0502020202020204" pitchFamily="34" charset="0"/>
            </a:endParaRPr>
          </a:p>
        </p:txBody>
      </p:sp>
      <p:sp>
        <p:nvSpPr>
          <p:cNvPr id="3" name="Subtitle 2">
            <a:extLst>
              <a:ext uri="{FF2B5EF4-FFF2-40B4-BE49-F238E27FC236}">
                <a16:creationId xmlns:a16="http://schemas.microsoft.com/office/drawing/2014/main" id="{A34C649D-DC3E-415F-9074-C34FD6DAAF79}"/>
              </a:ext>
            </a:extLst>
          </p:cNvPr>
          <p:cNvSpPr>
            <a:spLocks noGrp="1"/>
          </p:cNvSpPr>
          <p:nvPr>
            <p:ph type="subTitle" idx="1"/>
          </p:nvPr>
        </p:nvSpPr>
        <p:spPr>
          <a:xfrm>
            <a:off x="7324824" y="5669971"/>
            <a:ext cx="4318537" cy="933357"/>
          </a:xfrm>
        </p:spPr>
        <p:txBody>
          <a:bodyPr>
            <a:normAutofit fontScale="92500" lnSpcReduction="20000"/>
          </a:bodyPr>
          <a:lstStyle/>
          <a:p>
            <a:pPr algn="r">
              <a:lnSpc>
                <a:spcPct val="110000"/>
              </a:lnSpc>
            </a:pPr>
            <a:r>
              <a:rPr lang="en-US" sz="2600" dirty="0">
                <a:solidFill>
                  <a:srgbClr val="009999"/>
                </a:solidFill>
                <a:latin typeface="Century Gothic" panose="020B0502020202020204" pitchFamily="34" charset="0"/>
              </a:rPr>
              <a:t>Overview: May 2020</a:t>
            </a:r>
          </a:p>
          <a:p>
            <a:pPr algn="r">
              <a:lnSpc>
                <a:spcPct val="110000"/>
              </a:lnSpc>
            </a:pPr>
            <a:r>
              <a:rPr lang="en-US" sz="2600" dirty="0">
                <a:solidFill>
                  <a:srgbClr val="009999"/>
                </a:solidFill>
                <a:latin typeface="Century Gothic" panose="020B0502020202020204" pitchFamily="34" charset="0"/>
              </a:rPr>
              <a:t>City Council Presentation</a:t>
            </a:r>
          </a:p>
          <a:p>
            <a:endParaRPr lang="en-US" dirty="0"/>
          </a:p>
        </p:txBody>
      </p:sp>
      <p:pic>
        <p:nvPicPr>
          <p:cNvPr id="5" name="Picture 4" descr="A picture containing drawing&#10;&#10;Description automatically generated">
            <a:extLst>
              <a:ext uri="{FF2B5EF4-FFF2-40B4-BE49-F238E27FC236}">
                <a16:creationId xmlns:a16="http://schemas.microsoft.com/office/drawing/2014/main" id="{40D9916A-CB09-4540-B9ED-08DB4890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5531100"/>
            <a:ext cx="3356420" cy="1072228"/>
          </a:xfrm>
          <a:prstGeom prst="rect">
            <a:avLst/>
          </a:prstGeom>
        </p:spPr>
      </p:pic>
      <p:cxnSp>
        <p:nvCxnSpPr>
          <p:cNvPr id="9" name="Straight Connector 8">
            <a:extLst>
              <a:ext uri="{FF2B5EF4-FFF2-40B4-BE49-F238E27FC236}">
                <a16:creationId xmlns:a16="http://schemas.microsoft.com/office/drawing/2014/main" id="{3E70106A-2D2B-4541-A57A-30D9325AF7D5}"/>
              </a:ext>
            </a:extLst>
          </p:cNvPr>
          <p:cNvCxnSpPr/>
          <p:nvPr/>
        </p:nvCxnSpPr>
        <p:spPr>
          <a:xfrm>
            <a:off x="0" y="5251032"/>
            <a:ext cx="12192000" cy="0"/>
          </a:xfrm>
          <a:prstGeom prst="line">
            <a:avLst/>
          </a:prstGeom>
          <a:ln w="57150">
            <a:solidFill>
              <a:srgbClr val="0099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067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3DE38F-6D1B-41D8-92AB-0B9837A53816}"/>
              </a:ext>
            </a:extLst>
          </p:cNvPr>
          <p:cNvGrpSpPr/>
          <p:nvPr/>
        </p:nvGrpSpPr>
        <p:grpSpPr>
          <a:xfrm>
            <a:off x="0" y="0"/>
            <a:ext cx="12192000" cy="6728891"/>
            <a:chOff x="0" y="-71118"/>
            <a:chExt cx="12192000" cy="6728891"/>
          </a:xfrm>
        </p:grpSpPr>
        <p:sp>
          <p:nvSpPr>
            <p:cNvPr id="7" name="Rectangle 6">
              <a:extLst>
                <a:ext uri="{FF2B5EF4-FFF2-40B4-BE49-F238E27FC236}">
                  <a16:creationId xmlns:a16="http://schemas.microsoft.com/office/drawing/2014/main" id="{8AFDDECE-41E1-41C7-8ED6-363C6BF4420F}"/>
                </a:ext>
              </a:extLst>
            </p:cNvPr>
            <p:cNvSpPr/>
            <p:nvPr/>
          </p:nvSpPr>
          <p:spPr>
            <a:xfrm>
              <a:off x="0" y="-71118"/>
              <a:ext cx="12192000" cy="5331776"/>
            </a:xfrm>
            <a:prstGeom prst="rect">
              <a:avLst/>
            </a:prstGeom>
            <a:solidFill>
              <a:srgbClr val="F1B6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w="76200">
                  <a:solidFill>
                    <a:srgbClr val="009999"/>
                  </a:solidFill>
                </a:ln>
              </a:endParaRPr>
            </a:p>
          </p:txBody>
        </p:sp>
        <p:pic>
          <p:nvPicPr>
            <p:cNvPr id="5" name="Picture 4" descr="A picture containing drawing&#10;&#10;Description automatically generated">
              <a:extLst>
                <a:ext uri="{FF2B5EF4-FFF2-40B4-BE49-F238E27FC236}">
                  <a16:creationId xmlns:a16="http://schemas.microsoft.com/office/drawing/2014/main" id="{40D9916A-CB09-4540-B9ED-08DB4890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59" y="5588620"/>
              <a:ext cx="3346795" cy="1069153"/>
            </a:xfrm>
            <a:prstGeom prst="rect">
              <a:avLst/>
            </a:prstGeom>
          </p:spPr>
        </p:pic>
        <p:cxnSp>
          <p:nvCxnSpPr>
            <p:cNvPr id="9" name="Straight Connector 8">
              <a:extLst>
                <a:ext uri="{FF2B5EF4-FFF2-40B4-BE49-F238E27FC236}">
                  <a16:creationId xmlns:a16="http://schemas.microsoft.com/office/drawing/2014/main" id="{3E70106A-2D2B-4541-A57A-30D9325AF7D5}"/>
                </a:ext>
              </a:extLst>
            </p:cNvPr>
            <p:cNvCxnSpPr/>
            <p:nvPr/>
          </p:nvCxnSpPr>
          <p:spPr>
            <a:xfrm>
              <a:off x="0" y="5260658"/>
              <a:ext cx="12192000" cy="0"/>
            </a:xfrm>
            <a:prstGeom prst="line">
              <a:avLst/>
            </a:prstGeom>
            <a:ln w="57150">
              <a:solidFill>
                <a:srgbClr val="009999"/>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A9397D74-22AA-4727-9224-546F06BE769B}"/>
                </a:ext>
              </a:extLst>
            </p:cNvPr>
            <p:cNvSpPr txBox="1">
              <a:spLocks/>
            </p:cNvSpPr>
            <p:nvPr/>
          </p:nvSpPr>
          <p:spPr>
            <a:xfrm>
              <a:off x="7323219" y="5724416"/>
              <a:ext cx="4318537" cy="9333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en-US" dirty="0">
                  <a:solidFill>
                    <a:srgbClr val="009999"/>
                  </a:solidFill>
                  <a:latin typeface="Century Gothic" panose="020B0502020202020204" pitchFamily="34" charset="0"/>
                </a:rPr>
                <a:t>Victorian Square Creative</a:t>
              </a:r>
            </a:p>
            <a:p>
              <a:pPr algn="r">
                <a:lnSpc>
                  <a:spcPct val="100000"/>
                </a:lnSpc>
              </a:pPr>
              <a:r>
                <a:rPr lang="en-US" dirty="0">
                  <a:solidFill>
                    <a:srgbClr val="009999"/>
                  </a:solidFill>
                  <a:latin typeface="Century Gothic" panose="020B0502020202020204" pitchFamily="34" charset="0"/>
                </a:rPr>
                <a:t>Placemaking Plan</a:t>
              </a:r>
              <a:endParaRPr lang="en-US" dirty="0">
                <a:solidFill>
                  <a:srgbClr val="009999"/>
                </a:solidFill>
              </a:endParaRPr>
            </a:p>
          </p:txBody>
        </p:sp>
      </p:grpSp>
      <p:sp>
        <p:nvSpPr>
          <p:cNvPr id="2" name="Title 1">
            <a:extLst>
              <a:ext uri="{FF2B5EF4-FFF2-40B4-BE49-F238E27FC236}">
                <a16:creationId xmlns:a16="http://schemas.microsoft.com/office/drawing/2014/main" id="{C31E7908-157A-45FA-B210-D9E0AC56E764}"/>
              </a:ext>
            </a:extLst>
          </p:cNvPr>
          <p:cNvSpPr>
            <a:spLocks noGrp="1"/>
          </p:cNvSpPr>
          <p:nvPr>
            <p:ph type="ctrTitle"/>
          </p:nvPr>
        </p:nvSpPr>
        <p:spPr>
          <a:xfrm>
            <a:off x="320842" y="3801979"/>
            <a:ext cx="8455513" cy="954630"/>
          </a:xfrm>
        </p:spPr>
        <p:txBody>
          <a:bodyPr>
            <a:normAutofit/>
          </a:bodyPr>
          <a:lstStyle/>
          <a:p>
            <a:pPr algn="l"/>
            <a:r>
              <a:rPr lang="en-US" sz="3600" dirty="0">
                <a:solidFill>
                  <a:schemeClr val="bg1"/>
                </a:solidFill>
                <a:latin typeface="Century Gothic" panose="020B0502020202020204" pitchFamily="34" charset="0"/>
              </a:rPr>
              <a:t>Recommendations: Long Term</a:t>
            </a:r>
          </a:p>
        </p:txBody>
      </p:sp>
    </p:spTree>
    <p:extLst>
      <p:ext uri="{BB962C8B-B14F-4D97-AF65-F5344CB8AC3E}">
        <p14:creationId xmlns:p14="http://schemas.microsoft.com/office/powerpoint/2010/main" val="3903521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3DE38F-6D1B-41D8-92AB-0B9837A53816}"/>
              </a:ext>
            </a:extLst>
          </p:cNvPr>
          <p:cNvGrpSpPr/>
          <p:nvPr/>
        </p:nvGrpSpPr>
        <p:grpSpPr>
          <a:xfrm>
            <a:off x="0" y="0"/>
            <a:ext cx="12192000" cy="6728891"/>
            <a:chOff x="0" y="-71118"/>
            <a:chExt cx="12192000" cy="6728891"/>
          </a:xfrm>
        </p:grpSpPr>
        <p:sp>
          <p:nvSpPr>
            <p:cNvPr id="7" name="Rectangle 6">
              <a:extLst>
                <a:ext uri="{FF2B5EF4-FFF2-40B4-BE49-F238E27FC236}">
                  <a16:creationId xmlns:a16="http://schemas.microsoft.com/office/drawing/2014/main" id="{8AFDDECE-41E1-41C7-8ED6-363C6BF4420F}"/>
                </a:ext>
              </a:extLst>
            </p:cNvPr>
            <p:cNvSpPr/>
            <p:nvPr/>
          </p:nvSpPr>
          <p:spPr>
            <a:xfrm>
              <a:off x="0" y="-71118"/>
              <a:ext cx="12192000" cy="5331776"/>
            </a:xfrm>
            <a:prstGeom prst="rect">
              <a:avLst/>
            </a:prstGeom>
            <a:solidFill>
              <a:srgbClr val="F1B6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w="76200">
                  <a:solidFill>
                    <a:srgbClr val="009999"/>
                  </a:solidFill>
                </a:ln>
              </a:endParaRPr>
            </a:p>
          </p:txBody>
        </p:sp>
        <p:pic>
          <p:nvPicPr>
            <p:cNvPr id="5" name="Picture 4" descr="A picture containing drawing&#10;&#10;Description automatically generated">
              <a:extLst>
                <a:ext uri="{FF2B5EF4-FFF2-40B4-BE49-F238E27FC236}">
                  <a16:creationId xmlns:a16="http://schemas.microsoft.com/office/drawing/2014/main" id="{40D9916A-CB09-4540-B9ED-08DB4890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59" y="5588620"/>
              <a:ext cx="3346795" cy="1069153"/>
            </a:xfrm>
            <a:prstGeom prst="rect">
              <a:avLst/>
            </a:prstGeom>
          </p:spPr>
        </p:pic>
        <p:cxnSp>
          <p:nvCxnSpPr>
            <p:cNvPr id="9" name="Straight Connector 8">
              <a:extLst>
                <a:ext uri="{FF2B5EF4-FFF2-40B4-BE49-F238E27FC236}">
                  <a16:creationId xmlns:a16="http://schemas.microsoft.com/office/drawing/2014/main" id="{3E70106A-2D2B-4541-A57A-30D9325AF7D5}"/>
                </a:ext>
              </a:extLst>
            </p:cNvPr>
            <p:cNvCxnSpPr/>
            <p:nvPr/>
          </p:nvCxnSpPr>
          <p:spPr>
            <a:xfrm>
              <a:off x="0" y="5260658"/>
              <a:ext cx="12192000" cy="0"/>
            </a:xfrm>
            <a:prstGeom prst="line">
              <a:avLst/>
            </a:prstGeom>
            <a:ln w="57150">
              <a:solidFill>
                <a:srgbClr val="009999"/>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A9397D74-22AA-4727-9224-546F06BE769B}"/>
                </a:ext>
              </a:extLst>
            </p:cNvPr>
            <p:cNvSpPr txBox="1">
              <a:spLocks/>
            </p:cNvSpPr>
            <p:nvPr/>
          </p:nvSpPr>
          <p:spPr>
            <a:xfrm>
              <a:off x="7323219" y="5724416"/>
              <a:ext cx="4318537" cy="9333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en-US" dirty="0">
                  <a:solidFill>
                    <a:srgbClr val="009999"/>
                  </a:solidFill>
                  <a:latin typeface="Century Gothic" panose="020B0502020202020204" pitchFamily="34" charset="0"/>
                </a:rPr>
                <a:t>Victorian Square Creative</a:t>
              </a:r>
            </a:p>
            <a:p>
              <a:pPr algn="r">
                <a:lnSpc>
                  <a:spcPct val="100000"/>
                </a:lnSpc>
              </a:pPr>
              <a:r>
                <a:rPr lang="en-US" dirty="0">
                  <a:solidFill>
                    <a:srgbClr val="009999"/>
                  </a:solidFill>
                  <a:latin typeface="Century Gothic" panose="020B0502020202020204" pitchFamily="34" charset="0"/>
                </a:rPr>
                <a:t>Placemaking Plan</a:t>
              </a:r>
              <a:endParaRPr lang="en-US" dirty="0">
                <a:solidFill>
                  <a:srgbClr val="009999"/>
                </a:solidFill>
              </a:endParaRPr>
            </a:p>
          </p:txBody>
        </p:sp>
      </p:grpSp>
      <p:sp>
        <p:nvSpPr>
          <p:cNvPr id="2" name="Title 1">
            <a:extLst>
              <a:ext uri="{FF2B5EF4-FFF2-40B4-BE49-F238E27FC236}">
                <a16:creationId xmlns:a16="http://schemas.microsoft.com/office/drawing/2014/main" id="{C31E7908-157A-45FA-B210-D9E0AC56E764}"/>
              </a:ext>
            </a:extLst>
          </p:cNvPr>
          <p:cNvSpPr>
            <a:spLocks noGrp="1"/>
          </p:cNvSpPr>
          <p:nvPr>
            <p:ph type="ctrTitle"/>
          </p:nvPr>
        </p:nvSpPr>
        <p:spPr>
          <a:xfrm>
            <a:off x="6234113" y="673627"/>
            <a:ext cx="5803916" cy="4400383"/>
          </a:xfrm>
        </p:spPr>
        <p:txBody>
          <a:bodyPr anchor="ctr">
            <a:noAutofit/>
          </a:bodyPr>
          <a:lstStyle/>
          <a:p>
            <a:pPr algn="l">
              <a:lnSpc>
                <a:spcPct val="150000"/>
              </a:lnSpc>
              <a:spcBef>
                <a:spcPts val="1200"/>
              </a:spcBef>
              <a:spcAft>
                <a:spcPts val="1200"/>
              </a:spcAft>
            </a:pPr>
            <a:r>
              <a:rPr lang="en-US" sz="2000" dirty="0">
                <a:solidFill>
                  <a:schemeClr val="bg1"/>
                </a:solidFill>
                <a:latin typeface="Century Gothic" panose="020B0502020202020204" pitchFamily="34" charset="0"/>
              </a:rPr>
              <a:t>1. Develop </a:t>
            </a:r>
            <a:r>
              <a:rPr lang="en-US" sz="2000" b="1" dirty="0">
                <a:solidFill>
                  <a:schemeClr val="bg1"/>
                </a:solidFill>
                <a:latin typeface="Century Gothic" panose="020B0502020202020204" pitchFamily="34" charset="0"/>
              </a:rPr>
              <a:t>temporary public art </a:t>
            </a:r>
            <a:r>
              <a:rPr lang="en-US" sz="2000" dirty="0">
                <a:solidFill>
                  <a:schemeClr val="bg1"/>
                </a:solidFill>
                <a:latin typeface="Century Gothic" panose="020B0502020202020204" pitchFamily="34" charset="0"/>
              </a:rPr>
              <a:t>programming </a:t>
            </a:r>
            <a:br>
              <a:rPr lang="en-US" sz="2000" dirty="0">
                <a:solidFill>
                  <a:schemeClr val="bg1"/>
                </a:solidFill>
                <a:latin typeface="Century Gothic" panose="020B0502020202020204" pitchFamily="34" charset="0"/>
              </a:rPr>
            </a:br>
            <a:r>
              <a:rPr lang="en-US" sz="2000" dirty="0">
                <a:solidFill>
                  <a:schemeClr val="bg1"/>
                </a:solidFill>
                <a:latin typeface="Century Gothic" panose="020B0502020202020204" pitchFamily="34" charset="0"/>
              </a:rPr>
              <a:t>2. Create an </a:t>
            </a:r>
            <a:r>
              <a:rPr lang="en-US" sz="2000" b="1" dirty="0">
                <a:solidFill>
                  <a:schemeClr val="bg1"/>
                </a:solidFill>
                <a:latin typeface="Century Gothic" panose="020B0502020202020204" pitchFamily="34" charset="0"/>
              </a:rPr>
              <a:t>artist/designer-in-residence </a:t>
            </a:r>
            <a:r>
              <a:rPr lang="en-US" sz="2000" dirty="0">
                <a:solidFill>
                  <a:schemeClr val="bg1"/>
                </a:solidFill>
                <a:latin typeface="Century Gothic" panose="020B0502020202020204" pitchFamily="34" charset="0"/>
              </a:rPr>
              <a:t>program </a:t>
            </a:r>
            <a:br>
              <a:rPr lang="en-US" sz="2000" dirty="0">
                <a:solidFill>
                  <a:schemeClr val="bg1"/>
                </a:solidFill>
                <a:latin typeface="Century Gothic" panose="020B0502020202020204" pitchFamily="34" charset="0"/>
              </a:rPr>
            </a:br>
            <a:r>
              <a:rPr lang="en-US" sz="2000" dirty="0">
                <a:solidFill>
                  <a:schemeClr val="bg1"/>
                </a:solidFill>
                <a:latin typeface="Century Gothic" panose="020B0502020202020204" pitchFamily="34" charset="0"/>
              </a:rPr>
              <a:t>3. Create </a:t>
            </a:r>
            <a:r>
              <a:rPr lang="en-US" sz="2000" b="1" dirty="0">
                <a:solidFill>
                  <a:schemeClr val="bg1"/>
                </a:solidFill>
                <a:latin typeface="Century Gothic" panose="020B0502020202020204" pitchFamily="34" charset="0"/>
              </a:rPr>
              <a:t>gathering places </a:t>
            </a:r>
            <a:r>
              <a:rPr lang="en-US" sz="2000" dirty="0">
                <a:solidFill>
                  <a:schemeClr val="bg1"/>
                </a:solidFill>
                <a:latin typeface="Century Gothic" panose="020B0502020202020204" pitchFamily="34" charset="0"/>
              </a:rPr>
              <a:t>for people </a:t>
            </a:r>
            <a:br>
              <a:rPr lang="en-US" sz="2000" dirty="0">
                <a:solidFill>
                  <a:schemeClr val="bg1"/>
                </a:solidFill>
                <a:latin typeface="Century Gothic" panose="020B0502020202020204" pitchFamily="34" charset="0"/>
              </a:rPr>
            </a:br>
            <a:r>
              <a:rPr lang="en-US" sz="2000" dirty="0">
                <a:solidFill>
                  <a:schemeClr val="bg1"/>
                </a:solidFill>
                <a:latin typeface="Century Gothic" panose="020B0502020202020204" pitchFamily="34" charset="0"/>
              </a:rPr>
              <a:t>4. Reinforce Victorian Square with </a:t>
            </a:r>
            <a:r>
              <a:rPr lang="en-US" sz="2000" b="1" dirty="0">
                <a:solidFill>
                  <a:schemeClr val="bg1"/>
                </a:solidFill>
                <a:latin typeface="Century Gothic" panose="020B0502020202020204" pitchFamily="34" charset="0"/>
              </a:rPr>
              <a:t>branding and signage </a:t>
            </a:r>
            <a:br>
              <a:rPr lang="en-US" sz="2000" dirty="0">
                <a:solidFill>
                  <a:schemeClr val="bg1"/>
                </a:solidFill>
                <a:latin typeface="Century Gothic" panose="020B0502020202020204" pitchFamily="34" charset="0"/>
              </a:rPr>
            </a:br>
            <a:r>
              <a:rPr lang="en-US" sz="2000" dirty="0">
                <a:solidFill>
                  <a:schemeClr val="bg1"/>
                </a:solidFill>
                <a:latin typeface="Century Gothic" panose="020B0502020202020204" pitchFamily="34" charset="0"/>
              </a:rPr>
              <a:t>4. Create opportunities for community </a:t>
            </a:r>
            <a:r>
              <a:rPr lang="en-US" sz="2000" b="1" dirty="0">
                <a:solidFill>
                  <a:schemeClr val="bg1"/>
                </a:solidFill>
                <a:latin typeface="Century Gothic" panose="020B0502020202020204" pitchFamily="34" charset="0"/>
              </a:rPr>
              <a:t>education</a:t>
            </a:r>
            <a:r>
              <a:rPr lang="en-US" sz="2000" dirty="0">
                <a:solidFill>
                  <a:schemeClr val="bg1"/>
                </a:solidFill>
                <a:latin typeface="Century Gothic" panose="020B0502020202020204" pitchFamily="34" charset="0"/>
              </a:rPr>
              <a:t> </a:t>
            </a:r>
            <a:br>
              <a:rPr lang="en-US" sz="2000" dirty="0">
                <a:solidFill>
                  <a:schemeClr val="bg1"/>
                </a:solidFill>
                <a:latin typeface="Century Gothic" panose="020B0502020202020204" pitchFamily="34" charset="0"/>
              </a:rPr>
            </a:br>
            <a:r>
              <a:rPr lang="en-US" sz="2000" dirty="0">
                <a:solidFill>
                  <a:schemeClr val="bg1"/>
                </a:solidFill>
                <a:latin typeface="Century Gothic" panose="020B0502020202020204" pitchFamily="34" charset="0"/>
              </a:rPr>
              <a:t>5. </a:t>
            </a:r>
            <a:r>
              <a:rPr lang="en-US" sz="2000" b="1" dirty="0">
                <a:solidFill>
                  <a:schemeClr val="bg1"/>
                </a:solidFill>
                <a:latin typeface="Century Gothic" panose="020B0502020202020204" pitchFamily="34" charset="0"/>
              </a:rPr>
              <a:t>Decommission</a:t>
            </a:r>
            <a:r>
              <a:rPr lang="en-US" sz="2000" dirty="0">
                <a:solidFill>
                  <a:schemeClr val="bg1"/>
                </a:solidFill>
                <a:latin typeface="Century Gothic" panose="020B0502020202020204" pitchFamily="34" charset="0"/>
              </a:rPr>
              <a:t> the artwork commonly referred to as the “Four Seasons” </a:t>
            </a:r>
            <a:br>
              <a:rPr lang="en-US" sz="2000" dirty="0">
                <a:solidFill>
                  <a:schemeClr val="bg1"/>
                </a:solidFill>
                <a:latin typeface="Century Gothic" panose="020B0502020202020204" pitchFamily="34" charset="0"/>
              </a:rPr>
            </a:br>
            <a:endParaRPr lang="en-US" sz="2000" dirty="0">
              <a:solidFill>
                <a:schemeClr val="bg1"/>
              </a:solidFill>
              <a:latin typeface="Century Gothic" panose="020B0502020202020204" pitchFamily="34" charset="0"/>
            </a:endParaRPr>
          </a:p>
        </p:txBody>
      </p:sp>
      <p:pic>
        <p:nvPicPr>
          <p:cNvPr id="4" name="Picture 3" descr="A statue of a stone building&#10;&#10;Description automatically generated">
            <a:extLst>
              <a:ext uri="{FF2B5EF4-FFF2-40B4-BE49-F238E27FC236}">
                <a16:creationId xmlns:a16="http://schemas.microsoft.com/office/drawing/2014/main" id="{35C6A3A3-01C6-45C3-8FDE-64376C478174}"/>
              </a:ext>
            </a:extLst>
          </p:cNvPr>
          <p:cNvPicPr>
            <a:picLocks noChangeAspect="1"/>
          </p:cNvPicPr>
          <p:nvPr/>
        </p:nvPicPr>
        <p:blipFill rotWithShape="1">
          <a:blip r:embed="rId3">
            <a:extLst>
              <a:ext uri="{28A0092B-C50C-407E-A947-70E740481C1C}">
                <a14:useLocalDpi xmlns:a14="http://schemas.microsoft.com/office/drawing/2010/main" val="0"/>
              </a:ext>
            </a:extLst>
          </a:blip>
          <a:srcRect b="41679"/>
          <a:stretch/>
        </p:blipFill>
        <p:spPr>
          <a:xfrm>
            <a:off x="0" y="-24010"/>
            <a:ext cx="6096000" cy="5331776"/>
          </a:xfrm>
          <a:prstGeom prst="rect">
            <a:avLst/>
          </a:prstGeom>
        </p:spPr>
      </p:pic>
    </p:spTree>
    <p:extLst>
      <p:ext uri="{BB962C8B-B14F-4D97-AF65-F5344CB8AC3E}">
        <p14:creationId xmlns:p14="http://schemas.microsoft.com/office/powerpoint/2010/main" val="2677200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3DE38F-6D1B-41D8-92AB-0B9837A53816}"/>
              </a:ext>
            </a:extLst>
          </p:cNvPr>
          <p:cNvGrpSpPr/>
          <p:nvPr/>
        </p:nvGrpSpPr>
        <p:grpSpPr>
          <a:xfrm>
            <a:off x="0" y="0"/>
            <a:ext cx="12192000" cy="6728891"/>
            <a:chOff x="0" y="-71118"/>
            <a:chExt cx="12192000" cy="6728891"/>
          </a:xfrm>
        </p:grpSpPr>
        <p:sp>
          <p:nvSpPr>
            <p:cNvPr id="7" name="Rectangle 6">
              <a:extLst>
                <a:ext uri="{FF2B5EF4-FFF2-40B4-BE49-F238E27FC236}">
                  <a16:creationId xmlns:a16="http://schemas.microsoft.com/office/drawing/2014/main" id="{8AFDDECE-41E1-41C7-8ED6-363C6BF4420F}"/>
                </a:ext>
              </a:extLst>
            </p:cNvPr>
            <p:cNvSpPr/>
            <p:nvPr/>
          </p:nvSpPr>
          <p:spPr>
            <a:xfrm>
              <a:off x="0" y="-71118"/>
              <a:ext cx="12192000" cy="5331776"/>
            </a:xfrm>
            <a:prstGeom prst="rect">
              <a:avLst/>
            </a:prstGeom>
            <a:solidFill>
              <a:srgbClr val="F1B6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w="76200">
                  <a:solidFill>
                    <a:srgbClr val="009999"/>
                  </a:solidFill>
                </a:ln>
              </a:endParaRPr>
            </a:p>
          </p:txBody>
        </p:sp>
        <p:pic>
          <p:nvPicPr>
            <p:cNvPr id="5" name="Picture 4" descr="A picture containing drawing&#10;&#10;Description automatically generated">
              <a:extLst>
                <a:ext uri="{FF2B5EF4-FFF2-40B4-BE49-F238E27FC236}">
                  <a16:creationId xmlns:a16="http://schemas.microsoft.com/office/drawing/2014/main" id="{40D9916A-CB09-4540-B9ED-08DB4890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59" y="5588620"/>
              <a:ext cx="3346795" cy="1069153"/>
            </a:xfrm>
            <a:prstGeom prst="rect">
              <a:avLst/>
            </a:prstGeom>
          </p:spPr>
        </p:pic>
        <p:cxnSp>
          <p:nvCxnSpPr>
            <p:cNvPr id="9" name="Straight Connector 8">
              <a:extLst>
                <a:ext uri="{FF2B5EF4-FFF2-40B4-BE49-F238E27FC236}">
                  <a16:creationId xmlns:a16="http://schemas.microsoft.com/office/drawing/2014/main" id="{3E70106A-2D2B-4541-A57A-30D9325AF7D5}"/>
                </a:ext>
              </a:extLst>
            </p:cNvPr>
            <p:cNvCxnSpPr/>
            <p:nvPr/>
          </p:nvCxnSpPr>
          <p:spPr>
            <a:xfrm>
              <a:off x="0" y="5260658"/>
              <a:ext cx="12192000" cy="0"/>
            </a:xfrm>
            <a:prstGeom prst="line">
              <a:avLst/>
            </a:prstGeom>
            <a:ln w="57150">
              <a:solidFill>
                <a:srgbClr val="009999"/>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A9397D74-22AA-4727-9224-546F06BE769B}"/>
                </a:ext>
              </a:extLst>
            </p:cNvPr>
            <p:cNvSpPr txBox="1">
              <a:spLocks/>
            </p:cNvSpPr>
            <p:nvPr/>
          </p:nvSpPr>
          <p:spPr>
            <a:xfrm>
              <a:off x="7323219" y="5724416"/>
              <a:ext cx="4318537" cy="9333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en-US" dirty="0">
                  <a:solidFill>
                    <a:srgbClr val="009999"/>
                  </a:solidFill>
                  <a:latin typeface="Century Gothic" panose="020B0502020202020204" pitchFamily="34" charset="0"/>
                </a:rPr>
                <a:t>Victorian Square Creative</a:t>
              </a:r>
            </a:p>
            <a:p>
              <a:pPr algn="r">
                <a:lnSpc>
                  <a:spcPct val="100000"/>
                </a:lnSpc>
              </a:pPr>
              <a:r>
                <a:rPr lang="en-US" dirty="0">
                  <a:solidFill>
                    <a:srgbClr val="009999"/>
                  </a:solidFill>
                  <a:latin typeface="Century Gothic" panose="020B0502020202020204" pitchFamily="34" charset="0"/>
                </a:rPr>
                <a:t>Placemaking Plan</a:t>
              </a:r>
              <a:endParaRPr lang="en-US" dirty="0">
                <a:solidFill>
                  <a:srgbClr val="009999"/>
                </a:solidFill>
              </a:endParaRPr>
            </a:p>
          </p:txBody>
        </p:sp>
      </p:grpSp>
      <p:sp>
        <p:nvSpPr>
          <p:cNvPr id="2" name="Title 1">
            <a:extLst>
              <a:ext uri="{FF2B5EF4-FFF2-40B4-BE49-F238E27FC236}">
                <a16:creationId xmlns:a16="http://schemas.microsoft.com/office/drawing/2014/main" id="{C31E7908-157A-45FA-B210-D9E0AC56E764}"/>
              </a:ext>
            </a:extLst>
          </p:cNvPr>
          <p:cNvSpPr>
            <a:spLocks noGrp="1"/>
          </p:cNvSpPr>
          <p:nvPr>
            <p:ph type="ctrTitle"/>
          </p:nvPr>
        </p:nvSpPr>
        <p:spPr>
          <a:xfrm>
            <a:off x="320842" y="3801979"/>
            <a:ext cx="8455513" cy="954630"/>
          </a:xfrm>
        </p:spPr>
        <p:txBody>
          <a:bodyPr>
            <a:normAutofit/>
          </a:bodyPr>
          <a:lstStyle/>
          <a:p>
            <a:pPr algn="l"/>
            <a:r>
              <a:rPr lang="en-US" sz="3600" dirty="0">
                <a:solidFill>
                  <a:schemeClr val="bg1"/>
                </a:solidFill>
                <a:latin typeface="Century Gothic" panose="020B0502020202020204" pitchFamily="34" charset="0"/>
              </a:rPr>
              <a:t>Embracing the future</a:t>
            </a:r>
          </a:p>
        </p:txBody>
      </p:sp>
    </p:spTree>
    <p:extLst>
      <p:ext uri="{BB962C8B-B14F-4D97-AF65-F5344CB8AC3E}">
        <p14:creationId xmlns:p14="http://schemas.microsoft.com/office/powerpoint/2010/main" val="836496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3DE38F-6D1B-41D8-92AB-0B9837A53816}"/>
              </a:ext>
            </a:extLst>
          </p:cNvPr>
          <p:cNvGrpSpPr/>
          <p:nvPr/>
        </p:nvGrpSpPr>
        <p:grpSpPr>
          <a:xfrm>
            <a:off x="0" y="0"/>
            <a:ext cx="12192000" cy="6728891"/>
            <a:chOff x="0" y="-71118"/>
            <a:chExt cx="12192000" cy="6728891"/>
          </a:xfrm>
        </p:grpSpPr>
        <p:sp>
          <p:nvSpPr>
            <p:cNvPr id="7" name="Rectangle 6">
              <a:extLst>
                <a:ext uri="{FF2B5EF4-FFF2-40B4-BE49-F238E27FC236}">
                  <a16:creationId xmlns:a16="http://schemas.microsoft.com/office/drawing/2014/main" id="{8AFDDECE-41E1-41C7-8ED6-363C6BF4420F}"/>
                </a:ext>
              </a:extLst>
            </p:cNvPr>
            <p:cNvSpPr/>
            <p:nvPr/>
          </p:nvSpPr>
          <p:spPr>
            <a:xfrm>
              <a:off x="0" y="-71118"/>
              <a:ext cx="12192000" cy="5331776"/>
            </a:xfrm>
            <a:prstGeom prst="rect">
              <a:avLst/>
            </a:prstGeom>
            <a:solidFill>
              <a:srgbClr val="F1B6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w="76200">
                  <a:solidFill>
                    <a:srgbClr val="009999"/>
                  </a:solidFill>
                </a:ln>
              </a:endParaRPr>
            </a:p>
          </p:txBody>
        </p:sp>
        <p:pic>
          <p:nvPicPr>
            <p:cNvPr id="5" name="Picture 4" descr="A picture containing drawing&#10;&#10;Description automatically generated">
              <a:extLst>
                <a:ext uri="{FF2B5EF4-FFF2-40B4-BE49-F238E27FC236}">
                  <a16:creationId xmlns:a16="http://schemas.microsoft.com/office/drawing/2014/main" id="{40D9916A-CB09-4540-B9ED-08DB4890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59" y="5588620"/>
              <a:ext cx="3346795" cy="1069153"/>
            </a:xfrm>
            <a:prstGeom prst="rect">
              <a:avLst/>
            </a:prstGeom>
          </p:spPr>
        </p:pic>
        <p:cxnSp>
          <p:nvCxnSpPr>
            <p:cNvPr id="9" name="Straight Connector 8">
              <a:extLst>
                <a:ext uri="{FF2B5EF4-FFF2-40B4-BE49-F238E27FC236}">
                  <a16:creationId xmlns:a16="http://schemas.microsoft.com/office/drawing/2014/main" id="{3E70106A-2D2B-4541-A57A-30D9325AF7D5}"/>
                </a:ext>
              </a:extLst>
            </p:cNvPr>
            <p:cNvCxnSpPr/>
            <p:nvPr/>
          </p:nvCxnSpPr>
          <p:spPr>
            <a:xfrm>
              <a:off x="0" y="5260658"/>
              <a:ext cx="12192000" cy="0"/>
            </a:xfrm>
            <a:prstGeom prst="line">
              <a:avLst/>
            </a:prstGeom>
            <a:ln w="57150">
              <a:solidFill>
                <a:srgbClr val="009999"/>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A9397D74-22AA-4727-9224-546F06BE769B}"/>
                </a:ext>
              </a:extLst>
            </p:cNvPr>
            <p:cNvSpPr txBox="1">
              <a:spLocks/>
            </p:cNvSpPr>
            <p:nvPr/>
          </p:nvSpPr>
          <p:spPr>
            <a:xfrm>
              <a:off x="7323219" y="5724416"/>
              <a:ext cx="4318537" cy="9333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en-US" dirty="0">
                  <a:solidFill>
                    <a:srgbClr val="009999"/>
                  </a:solidFill>
                  <a:latin typeface="Century Gothic" panose="020B0502020202020204" pitchFamily="34" charset="0"/>
                </a:rPr>
                <a:t>Victorian Square Creative</a:t>
              </a:r>
            </a:p>
            <a:p>
              <a:pPr algn="r">
                <a:lnSpc>
                  <a:spcPct val="100000"/>
                </a:lnSpc>
              </a:pPr>
              <a:r>
                <a:rPr lang="en-US" dirty="0">
                  <a:solidFill>
                    <a:srgbClr val="009999"/>
                  </a:solidFill>
                  <a:latin typeface="Century Gothic" panose="020B0502020202020204" pitchFamily="34" charset="0"/>
                </a:rPr>
                <a:t>Placemaking Plan</a:t>
              </a:r>
              <a:endParaRPr lang="en-US" dirty="0">
                <a:solidFill>
                  <a:srgbClr val="009999"/>
                </a:solidFill>
              </a:endParaRPr>
            </a:p>
          </p:txBody>
        </p:sp>
      </p:grpSp>
      <p:sp>
        <p:nvSpPr>
          <p:cNvPr id="2" name="Title 1">
            <a:extLst>
              <a:ext uri="{FF2B5EF4-FFF2-40B4-BE49-F238E27FC236}">
                <a16:creationId xmlns:a16="http://schemas.microsoft.com/office/drawing/2014/main" id="{C31E7908-157A-45FA-B210-D9E0AC56E764}"/>
              </a:ext>
            </a:extLst>
          </p:cNvPr>
          <p:cNvSpPr>
            <a:spLocks noGrp="1"/>
          </p:cNvSpPr>
          <p:nvPr>
            <p:ph type="ctrTitle"/>
          </p:nvPr>
        </p:nvSpPr>
        <p:spPr>
          <a:xfrm>
            <a:off x="6234113" y="3429000"/>
            <a:ext cx="5738811" cy="1475324"/>
          </a:xfrm>
        </p:spPr>
        <p:txBody>
          <a:bodyPr anchor="ctr">
            <a:normAutofit/>
          </a:bodyPr>
          <a:lstStyle/>
          <a:p>
            <a:pPr algn="l">
              <a:lnSpc>
                <a:spcPct val="150000"/>
              </a:lnSpc>
              <a:spcBef>
                <a:spcPts val="1200"/>
              </a:spcBef>
              <a:spcAft>
                <a:spcPts val="1200"/>
              </a:spcAft>
            </a:pPr>
            <a:r>
              <a:rPr lang="en-US" sz="2200" dirty="0">
                <a:solidFill>
                  <a:schemeClr val="bg1"/>
                </a:solidFill>
                <a:latin typeface="Century Gothic" panose="020B0502020202020204" pitchFamily="34" charset="0"/>
              </a:rPr>
              <a:t>How would you like to participate?</a:t>
            </a:r>
            <a:br>
              <a:rPr lang="en-US" sz="2200" dirty="0">
                <a:solidFill>
                  <a:schemeClr val="bg1"/>
                </a:solidFill>
                <a:latin typeface="Century Gothic" panose="020B0502020202020204" pitchFamily="34" charset="0"/>
              </a:rPr>
            </a:br>
            <a:endParaRPr lang="en-US" sz="2400" dirty="0">
              <a:solidFill>
                <a:schemeClr val="bg1"/>
              </a:solidFill>
              <a:latin typeface="Century Gothic" panose="020B0502020202020204" pitchFamily="34" charset="0"/>
            </a:endParaRPr>
          </a:p>
        </p:txBody>
      </p:sp>
      <p:pic>
        <p:nvPicPr>
          <p:cNvPr id="6" name="Picture 5" descr="A close up of a street&#10;&#10;Description automatically generated">
            <a:extLst>
              <a:ext uri="{FF2B5EF4-FFF2-40B4-BE49-F238E27FC236}">
                <a16:creationId xmlns:a16="http://schemas.microsoft.com/office/drawing/2014/main" id="{BD080239-4FB3-43B6-8DAB-04466DBAD486}"/>
              </a:ext>
            </a:extLst>
          </p:cNvPr>
          <p:cNvPicPr>
            <a:picLocks noChangeAspect="1"/>
          </p:cNvPicPr>
          <p:nvPr/>
        </p:nvPicPr>
        <p:blipFill rotWithShape="1">
          <a:blip r:embed="rId3">
            <a:extLst>
              <a:ext uri="{28A0092B-C50C-407E-A947-70E740481C1C}">
                <a14:useLocalDpi xmlns:a14="http://schemas.microsoft.com/office/drawing/2010/main" val="0"/>
              </a:ext>
            </a:extLst>
          </a:blip>
          <a:srcRect t="26972" b="13922"/>
          <a:stretch/>
        </p:blipFill>
        <p:spPr>
          <a:xfrm>
            <a:off x="0" y="-28576"/>
            <a:ext cx="6015037" cy="5331776"/>
          </a:xfrm>
          <a:prstGeom prst="rect">
            <a:avLst/>
          </a:prstGeom>
        </p:spPr>
      </p:pic>
    </p:spTree>
    <p:extLst>
      <p:ext uri="{BB962C8B-B14F-4D97-AF65-F5344CB8AC3E}">
        <p14:creationId xmlns:p14="http://schemas.microsoft.com/office/powerpoint/2010/main" val="486192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3DE38F-6D1B-41D8-92AB-0B9837A53816}"/>
              </a:ext>
            </a:extLst>
          </p:cNvPr>
          <p:cNvGrpSpPr/>
          <p:nvPr/>
        </p:nvGrpSpPr>
        <p:grpSpPr>
          <a:xfrm>
            <a:off x="0" y="0"/>
            <a:ext cx="12192000" cy="6728891"/>
            <a:chOff x="0" y="-71118"/>
            <a:chExt cx="12192000" cy="6728891"/>
          </a:xfrm>
        </p:grpSpPr>
        <p:sp>
          <p:nvSpPr>
            <p:cNvPr id="7" name="Rectangle 6">
              <a:extLst>
                <a:ext uri="{FF2B5EF4-FFF2-40B4-BE49-F238E27FC236}">
                  <a16:creationId xmlns:a16="http://schemas.microsoft.com/office/drawing/2014/main" id="{8AFDDECE-41E1-41C7-8ED6-363C6BF4420F}"/>
                </a:ext>
              </a:extLst>
            </p:cNvPr>
            <p:cNvSpPr/>
            <p:nvPr/>
          </p:nvSpPr>
          <p:spPr>
            <a:xfrm>
              <a:off x="0" y="-71118"/>
              <a:ext cx="12192000" cy="5331776"/>
            </a:xfrm>
            <a:prstGeom prst="rect">
              <a:avLst/>
            </a:prstGeom>
            <a:solidFill>
              <a:srgbClr val="F1B6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w="76200">
                  <a:solidFill>
                    <a:srgbClr val="009999"/>
                  </a:solidFill>
                </a:ln>
              </a:endParaRPr>
            </a:p>
          </p:txBody>
        </p:sp>
        <p:pic>
          <p:nvPicPr>
            <p:cNvPr id="5" name="Picture 4" descr="A picture containing drawing&#10;&#10;Description automatically generated">
              <a:extLst>
                <a:ext uri="{FF2B5EF4-FFF2-40B4-BE49-F238E27FC236}">
                  <a16:creationId xmlns:a16="http://schemas.microsoft.com/office/drawing/2014/main" id="{40D9916A-CB09-4540-B9ED-08DB4890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59" y="5588620"/>
              <a:ext cx="3346795" cy="1069153"/>
            </a:xfrm>
            <a:prstGeom prst="rect">
              <a:avLst/>
            </a:prstGeom>
          </p:spPr>
        </p:pic>
        <p:cxnSp>
          <p:nvCxnSpPr>
            <p:cNvPr id="9" name="Straight Connector 8">
              <a:extLst>
                <a:ext uri="{FF2B5EF4-FFF2-40B4-BE49-F238E27FC236}">
                  <a16:creationId xmlns:a16="http://schemas.microsoft.com/office/drawing/2014/main" id="{3E70106A-2D2B-4541-A57A-30D9325AF7D5}"/>
                </a:ext>
              </a:extLst>
            </p:cNvPr>
            <p:cNvCxnSpPr/>
            <p:nvPr/>
          </p:nvCxnSpPr>
          <p:spPr>
            <a:xfrm>
              <a:off x="0" y="5260658"/>
              <a:ext cx="12192000" cy="0"/>
            </a:xfrm>
            <a:prstGeom prst="line">
              <a:avLst/>
            </a:prstGeom>
            <a:ln w="57150">
              <a:solidFill>
                <a:srgbClr val="009999"/>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A9397D74-22AA-4727-9224-546F06BE769B}"/>
                </a:ext>
              </a:extLst>
            </p:cNvPr>
            <p:cNvSpPr txBox="1">
              <a:spLocks/>
            </p:cNvSpPr>
            <p:nvPr/>
          </p:nvSpPr>
          <p:spPr>
            <a:xfrm>
              <a:off x="7323219" y="5724416"/>
              <a:ext cx="4318537" cy="9333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en-US" dirty="0">
                  <a:solidFill>
                    <a:srgbClr val="009999"/>
                  </a:solidFill>
                  <a:latin typeface="Century Gothic" panose="020B0502020202020204" pitchFamily="34" charset="0"/>
                </a:rPr>
                <a:t>Victorian Square Creative</a:t>
              </a:r>
            </a:p>
            <a:p>
              <a:pPr algn="r">
                <a:lnSpc>
                  <a:spcPct val="100000"/>
                </a:lnSpc>
              </a:pPr>
              <a:r>
                <a:rPr lang="en-US" dirty="0">
                  <a:solidFill>
                    <a:srgbClr val="009999"/>
                  </a:solidFill>
                  <a:latin typeface="Century Gothic" panose="020B0502020202020204" pitchFamily="34" charset="0"/>
                </a:rPr>
                <a:t>Placemaking Plan</a:t>
              </a:r>
              <a:endParaRPr lang="en-US" dirty="0">
                <a:solidFill>
                  <a:srgbClr val="009999"/>
                </a:solidFill>
              </a:endParaRPr>
            </a:p>
          </p:txBody>
        </p:sp>
      </p:grpSp>
      <p:sp>
        <p:nvSpPr>
          <p:cNvPr id="2" name="Title 1">
            <a:extLst>
              <a:ext uri="{FF2B5EF4-FFF2-40B4-BE49-F238E27FC236}">
                <a16:creationId xmlns:a16="http://schemas.microsoft.com/office/drawing/2014/main" id="{C31E7908-157A-45FA-B210-D9E0AC56E764}"/>
              </a:ext>
            </a:extLst>
          </p:cNvPr>
          <p:cNvSpPr>
            <a:spLocks noGrp="1"/>
          </p:cNvSpPr>
          <p:nvPr>
            <p:ph type="ctrTitle"/>
          </p:nvPr>
        </p:nvSpPr>
        <p:spPr>
          <a:xfrm>
            <a:off x="320842" y="3801979"/>
            <a:ext cx="8455513" cy="954630"/>
          </a:xfrm>
        </p:spPr>
        <p:txBody>
          <a:bodyPr>
            <a:normAutofit/>
          </a:bodyPr>
          <a:lstStyle/>
          <a:p>
            <a:pPr algn="l"/>
            <a:r>
              <a:rPr lang="en-US" sz="3600" dirty="0">
                <a:solidFill>
                  <a:schemeClr val="bg1"/>
                </a:solidFill>
                <a:latin typeface="Century Gothic" panose="020B0502020202020204" pitchFamily="34" charset="0"/>
              </a:rPr>
              <a:t>Special Thanks</a:t>
            </a:r>
          </a:p>
        </p:txBody>
      </p:sp>
      <p:sp>
        <p:nvSpPr>
          <p:cNvPr id="3" name="TextBox 2">
            <a:extLst>
              <a:ext uri="{FF2B5EF4-FFF2-40B4-BE49-F238E27FC236}">
                <a16:creationId xmlns:a16="http://schemas.microsoft.com/office/drawing/2014/main" id="{E16B4880-2B12-4E80-8E5C-2C92A7936BCB}"/>
              </a:ext>
            </a:extLst>
          </p:cNvPr>
          <p:cNvSpPr txBox="1"/>
          <p:nvPr/>
        </p:nvSpPr>
        <p:spPr>
          <a:xfrm>
            <a:off x="4548598" y="897701"/>
            <a:ext cx="7386638" cy="3970318"/>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TWSS Committee</a:t>
            </a:r>
          </a:p>
          <a:p>
            <a:r>
              <a:rPr lang="en-US" dirty="0">
                <a:solidFill>
                  <a:schemeClr val="bg1"/>
                </a:solidFill>
                <a:latin typeface="Century Gothic" panose="020B0502020202020204" pitchFamily="34" charset="0"/>
              </a:rPr>
              <a:t>Francine Burge, City of Sparks, Project Lead</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Lisa Bonie, Northern Nevada Center for Independent Living</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Charlene Bybee, City of Sparks City Council</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Kim </a:t>
            </a:r>
            <a:r>
              <a:rPr lang="en-US" dirty="0" err="1">
                <a:solidFill>
                  <a:schemeClr val="bg1"/>
                </a:solidFill>
                <a:latin typeface="Century Gothic" panose="020B0502020202020204" pitchFamily="34" charset="0"/>
              </a:rPr>
              <a:t>Ciesynski</a:t>
            </a:r>
            <a:r>
              <a:rPr lang="en-US" dirty="0">
                <a:solidFill>
                  <a:schemeClr val="bg1"/>
                </a:solidFill>
                <a:latin typeface="Century Gothic" panose="020B0502020202020204" pitchFamily="34" charset="0"/>
              </a:rPr>
              <a:t>, Spaces Design &amp; Planning/39 North</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Tina Drakulich, DJD Foundation</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Paul </a:t>
            </a:r>
            <a:r>
              <a:rPr lang="en-US" dirty="0" err="1">
                <a:solidFill>
                  <a:schemeClr val="bg1"/>
                </a:solidFill>
                <a:latin typeface="Century Gothic" panose="020B0502020202020204" pitchFamily="34" charset="0"/>
              </a:rPr>
              <a:t>Fenkell</a:t>
            </a:r>
            <a:r>
              <a:rPr lang="en-US" dirty="0">
                <a:solidFill>
                  <a:schemeClr val="bg1"/>
                </a:solidFill>
                <a:latin typeface="Century Gothic" panose="020B0502020202020204" pitchFamily="34" charset="0"/>
              </a:rPr>
              <a:t>, Artist</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Angela Handler, </a:t>
            </a:r>
            <a:r>
              <a:rPr lang="en-US" dirty="0" err="1">
                <a:solidFill>
                  <a:schemeClr val="bg1"/>
                </a:solidFill>
                <a:latin typeface="Century Gothic" panose="020B0502020202020204" pitchFamily="34" charset="0"/>
              </a:rPr>
              <a:t>LoKa</a:t>
            </a:r>
            <a:r>
              <a:rPr lang="en-US" dirty="0">
                <a:solidFill>
                  <a:schemeClr val="bg1"/>
                </a:solidFill>
                <a:latin typeface="Century Gothic" panose="020B0502020202020204" pitchFamily="34" charset="0"/>
              </a:rPr>
              <a:t> Tile Group/39 North</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Cheryl Hare, Community Leader</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Randy Kennedy, Nugget Casino Resort</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Grace Larkins, Graphic Designer</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Ashley Robison, Photographer</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Andrea Tavener, Washoe County Library System</a:t>
            </a:r>
            <a:br>
              <a:rPr lang="en-US" dirty="0">
                <a:solidFill>
                  <a:schemeClr val="bg1"/>
                </a:solidFill>
                <a:latin typeface="Century Gothic" panose="020B0502020202020204" pitchFamily="34" charset="0"/>
              </a:rPr>
            </a:br>
            <a:r>
              <a:rPr lang="en-US" dirty="0">
                <a:solidFill>
                  <a:schemeClr val="bg1"/>
                </a:solidFill>
                <a:latin typeface="Century Gothic" panose="020B0502020202020204" pitchFamily="34" charset="0"/>
              </a:rPr>
              <a:t>Shoshana Zeldner, UNR</a:t>
            </a:r>
          </a:p>
        </p:txBody>
      </p:sp>
    </p:spTree>
    <p:extLst>
      <p:ext uri="{BB962C8B-B14F-4D97-AF65-F5344CB8AC3E}">
        <p14:creationId xmlns:p14="http://schemas.microsoft.com/office/powerpoint/2010/main" val="4161225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3DE38F-6D1B-41D8-92AB-0B9837A53816}"/>
              </a:ext>
            </a:extLst>
          </p:cNvPr>
          <p:cNvGrpSpPr/>
          <p:nvPr/>
        </p:nvGrpSpPr>
        <p:grpSpPr>
          <a:xfrm>
            <a:off x="0" y="0"/>
            <a:ext cx="12192000" cy="6728891"/>
            <a:chOff x="0" y="-71118"/>
            <a:chExt cx="12192000" cy="6728891"/>
          </a:xfrm>
        </p:grpSpPr>
        <p:sp>
          <p:nvSpPr>
            <p:cNvPr id="7" name="Rectangle 6">
              <a:extLst>
                <a:ext uri="{FF2B5EF4-FFF2-40B4-BE49-F238E27FC236}">
                  <a16:creationId xmlns:a16="http://schemas.microsoft.com/office/drawing/2014/main" id="{8AFDDECE-41E1-41C7-8ED6-363C6BF4420F}"/>
                </a:ext>
              </a:extLst>
            </p:cNvPr>
            <p:cNvSpPr/>
            <p:nvPr/>
          </p:nvSpPr>
          <p:spPr>
            <a:xfrm>
              <a:off x="0" y="-71118"/>
              <a:ext cx="12192000" cy="5331776"/>
            </a:xfrm>
            <a:prstGeom prst="rect">
              <a:avLst/>
            </a:prstGeom>
            <a:solidFill>
              <a:srgbClr val="F1B6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w="76200">
                  <a:solidFill>
                    <a:srgbClr val="009999"/>
                  </a:solidFill>
                </a:ln>
              </a:endParaRPr>
            </a:p>
          </p:txBody>
        </p:sp>
        <p:pic>
          <p:nvPicPr>
            <p:cNvPr id="5" name="Picture 4" descr="A picture containing drawing&#10;&#10;Description automatically generated">
              <a:extLst>
                <a:ext uri="{FF2B5EF4-FFF2-40B4-BE49-F238E27FC236}">
                  <a16:creationId xmlns:a16="http://schemas.microsoft.com/office/drawing/2014/main" id="{40D9916A-CB09-4540-B9ED-08DB4890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59" y="5588620"/>
              <a:ext cx="3346795" cy="1069153"/>
            </a:xfrm>
            <a:prstGeom prst="rect">
              <a:avLst/>
            </a:prstGeom>
          </p:spPr>
        </p:pic>
        <p:cxnSp>
          <p:nvCxnSpPr>
            <p:cNvPr id="9" name="Straight Connector 8">
              <a:extLst>
                <a:ext uri="{FF2B5EF4-FFF2-40B4-BE49-F238E27FC236}">
                  <a16:creationId xmlns:a16="http://schemas.microsoft.com/office/drawing/2014/main" id="{3E70106A-2D2B-4541-A57A-30D9325AF7D5}"/>
                </a:ext>
              </a:extLst>
            </p:cNvPr>
            <p:cNvCxnSpPr/>
            <p:nvPr/>
          </p:nvCxnSpPr>
          <p:spPr>
            <a:xfrm>
              <a:off x="0" y="5260658"/>
              <a:ext cx="12192000" cy="0"/>
            </a:xfrm>
            <a:prstGeom prst="line">
              <a:avLst/>
            </a:prstGeom>
            <a:ln w="57150">
              <a:solidFill>
                <a:srgbClr val="009999"/>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A9397D74-22AA-4727-9224-546F06BE769B}"/>
                </a:ext>
              </a:extLst>
            </p:cNvPr>
            <p:cNvSpPr txBox="1">
              <a:spLocks/>
            </p:cNvSpPr>
            <p:nvPr/>
          </p:nvSpPr>
          <p:spPr>
            <a:xfrm>
              <a:off x="7323219" y="5724416"/>
              <a:ext cx="4318537" cy="9333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en-US" dirty="0">
                  <a:solidFill>
                    <a:srgbClr val="009999"/>
                  </a:solidFill>
                  <a:latin typeface="Century Gothic" panose="020B0502020202020204" pitchFamily="34" charset="0"/>
                </a:rPr>
                <a:t>Victorian Square Creative</a:t>
              </a:r>
            </a:p>
            <a:p>
              <a:pPr algn="r">
                <a:lnSpc>
                  <a:spcPct val="100000"/>
                </a:lnSpc>
              </a:pPr>
              <a:r>
                <a:rPr lang="en-US" dirty="0">
                  <a:solidFill>
                    <a:srgbClr val="009999"/>
                  </a:solidFill>
                  <a:latin typeface="Century Gothic" panose="020B0502020202020204" pitchFamily="34" charset="0"/>
                </a:rPr>
                <a:t>Placemaking Plan</a:t>
              </a:r>
              <a:endParaRPr lang="en-US" dirty="0">
                <a:solidFill>
                  <a:srgbClr val="009999"/>
                </a:solidFill>
              </a:endParaRPr>
            </a:p>
          </p:txBody>
        </p:sp>
      </p:grpSp>
      <p:sp>
        <p:nvSpPr>
          <p:cNvPr id="2" name="Title 1">
            <a:extLst>
              <a:ext uri="{FF2B5EF4-FFF2-40B4-BE49-F238E27FC236}">
                <a16:creationId xmlns:a16="http://schemas.microsoft.com/office/drawing/2014/main" id="{C31E7908-157A-45FA-B210-D9E0AC56E764}"/>
              </a:ext>
            </a:extLst>
          </p:cNvPr>
          <p:cNvSpPr>
            <a:spLocks noGrp="1"/>
          </p:cNvSpPr>
          <p:nvPr>
            <p:ph type="ctrTitle"/>
          </p:nvPr>
        </p:nvSpPr>
        <p:spPr>
          <a:xfrm>
            <a:off x="320842" y="3801979"/>
            <a:ext cx="8455513" cy="954630"/>
          </a:xfrm>
        </p:spPr>
        <p:txBody>
          <a:bodyPr>
            <a:normAutofit/>
          </a:bodyPr>
          <a:lstStyle/>
          <a:p>
            <a:pPr algn="l"/>
            <a:r>
              <a:rPr lang="en-US" sz="3600" dirty="0">
                <a:solidFill>
                  <a:schemeClr val="bg1"/>
                </a:solidFill>
                <a:latin typeface="Century Gothic" panose="020B0502020202020204" pitchFamily="34" charset="0"/>
              </a:rPr>
              <a:t>Special Thanks</a:t>
            </a:r>
          </a:p>
        </p:txBody>
      </p:sp>
      <p:sp>
        <p:nvSpPr>
          <p:cNvPr id="3" name="TextBox 2">
            <a:extLst>
              <a:ext uri="{FF2B5EF4-FFF2-40B4-BE49-F238E27FC236}">
                <a16:creationId xmlns:a16="http://schemas.microsoft.com/office/drawing/2014/main" id="{E16B4880-2B12-4E80-8E5C-2C92A7936BCB}"/>
              </a:ext>
            </a:extLst>
          </p:cNvPr>
          <p:cNvSpPr txBox="1"/>
          <p:nvPr/>
        </p:nvSpPr>
        <p:spPr>
          <a:xfrm>
            <a:off x="4613767" y="3249489"/>
            <a:ext cx="7386638" cy="1754326"/>
          </a:xfrm>
          <a:prstGeom prst="rect">
            <a:avLst/>
          </a:prstGeom>
          <a:noFill/>
        </p:spPr>
        <p:txBody>
          <a:bodyPr wrap="square" rtlCol="0">
            <a:spAutoFit/>
          </a:bodyPr>
          <a:lstStyle/>
          <a:p>
            <a:r>
              <a:rPr lang="en-US" dirty="0" err="1">
                <a:solidFill>
                  <a:schemeClr val="bg1"/>
                </a:solidFill>
                <a:latin typeface="Century Gothic" panose="020B0502020202020204" pitchFamily="34" charset="0"/>
              </a:rPr>
              <a:t>Inkind</a:t>
            </a:r>
            <a:r>
              <a:rPr lang="en-US" dirty="0">
                <a:solidFill>
                  <a:schemeClr val="bg1"/>
                </a:solidFill>
                <a:latin typeface="Century Gothic" panose="020B0502020202020204" pitchFamily="34" charset="0"/>
              </a:rPr>
              <a:t> Support from </a:t>
            </a:r>
          </a:p>
          <a:p>
            <a:pPr lvl="1"/>
            <a:r>
              <a:rPr lang="en-US" dirty="0">
                <a:solidFill>
                  <a:schemeClr val="bg1"/>
                </a:solidFill>
                <a:latin typeface="Century Gothic" panose="020B0502020202020204" pitchFamily="34" charset="0"/>
              </a:rPr>
              <a:t>Nugget Casino Resort</a:t>
            </a:r>
          </a:p>
          <a:p>
            <a:pPr lvl="1"/>
            <a:r>
              <a:rPr lang="en-US" dirty="0">
                <a:solidFill>
                  <a:schemeClr val="bg1"/>
                </a:solidFill>
                <a:latin typeface="Century Gothic" panose="020B0502020202020204" pitchFamily="34" charset="0"/>
              </a:rPr>
              <a:t>Rita P. Best, Web Designer</a:t>
            </a:r>
          </a:p>
          <a:p>
            <a:pPr lvl="1"/>
            <a:r>
              <a:rPr lang="en-US" dirty="0">
                <a:solidFill>
                  <a:schemeClr val="bg1"/>
                </a:solidFill>
                <a:latin typeface="Century Gothic" panose="020B0502020202020204" pitchFamily="34" charset="0"/>
              </a:rPr>
              <a:t>Grace Larkins, Lark Designs</a:t>
            </a:r>
          </a:p>
          <a:p>
            <a:pPr lvl="1"/>
            <a:r>
              <a:rPr lang="en-US" dirty="0">
                <a:solidFill>
                  <a:schemeClr val="bg1"/>
                </a:solidFill>
                <a:latin typeface="Century Gothic" panose="020B0502020202020204" pitchFamily="34" charset="0"/>
              </a:rPr>
              <a:t>JAX Communications</a:t>
            </a:r>
          </a:p>
          <a:p>
            <a:pPr lvl="1"/>
            <a:r>
              <a:rPr lang="en-US" dirty="0">
                <a:solidFill>
                  <a:schemeClr val="bg1"/>
                </a:solidFill>
                <a:latin typeface="Century Gothic" panose="020B0502020202020204" pitchFamily="34" charset="0"/>
              </a:rPr>
              <a:t>Great Basin Brewery Company</a:t>
            </a:r>
          </a:p>
        </p:txBody>
      </p:sp>
      <p:pic>
        <p:nvPicPr>
          <p:cNvPr id="6" name="Picture 5" descr="A close up of a logo&#10;&#10;Description automatically generated">
            <a:extLst>
              <a:ext uri="{FF2B5EF4-FFF2-40B4-BE49-F238E27FC236}">
                <a16:creationId xmlns:a16="http://schemas.microsoft.com/office/drawing/2014/main" id="{1ACC9E6E-903C-464F-BBB9-369B28B3C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767" y="1099539"/>
            <a:ext cx="3895725" cy="1947863"/>
          </a:xfrm>
          <a:prstGeom prst="rect">
            <a:avLst/>
          </a:prstGeom>
        </p:spPr>
      </p:pic>
    </p:spTree>
    <p:extLst>
      <p:ext uri="{BB962C8B-B14F-4D97-AF65-F5344CB8AC3E}">
        <p14:creationId xmlns:p14="http://schemas.microsoft.com/office/powerpoint/2010/main" val="3126896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3DE38F-6D1B-41D8-92AB-0B9837A53816}"/>
              </a:ext>
            </a:extLst>
          </p:cNvPr>
          <p:cNvGrpSpPr/>
          <p:nvPr/>
        </p:nvGrpSpPr>
        <p:grpSpPr>
          <a:xfrm>
            <a:off x="0" y="0"/>
            <a:ext cx="12192000" cy="6728891"/>
            <a:chOff x="0" y="-71118"/>
            <a:chExt cx="12192000" cy="6728891"/>
          </a:xfrm>
        </p:grpSpPr>
        <p:sp>
          <p:nvSpPr>
            <p:cNvPr id="7" name="Rectangle 6">
              <a:extLst>
                <a:ext uri="{FF2B5EF4-FFF2-40B4-BE49-F238E27FC236}">
                  <a16:creationId xmlns:a16="http://schemas.microsoft.com/office/drawing/2014/main" id="{8AFDDECE-41E1-41C7-8ED6-363C6BF4420F}"/>
                </a:ext>
              </a:extLst>
            </p:cNvPr>
            <p:cNvSpPr/>
            <p:nvPr/>
          </p:nvSpPr>
          <p:spPr>
            <a:xfrm>
              <a:off x="0" y="-71118"/>
              <a:ext cx="12192000" cy="5331776"/>
            </a:xfrm>
            <a:prstGeom prst="rect">
              <a:avLst/>
            </a:prstGeom>
            <a:solidFill>
              <a:srgbClr val="F1B6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w="76200">
                  <a:solidFill>
                    <a:srgbClr val="009999"/>
                  </a:solidFill>
                </a:ln>
              </a:endParaRPr>
            </a:p>
          </p:txBody>
        </p:sp>
        <p:pic>
          <p:nvPicPr>
            <p:cNvPr id="5" name="Picture 4" descr="A picture containing drawing&#10;&#10;Description automatically generated">
              <a:extLst>
                <a:ext uri="{FF2B5EF4-FFF2-40B4-BE49-F238E27FC236}">
                  <a16:creationId xmlns:a16="http://schemas.microsoft.com/office/drawing/2014/main" id="{40D9916A-CB09-4540-B9ED-08DB4890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59" y="5588620"/>
              <a:ext cx="3346795" cy="1069153"/>
            </a:xfrm>
            <a:prstGeom prst="rect">
              <a:avLst/>
            </a:prstGeom>
          </p:spPr>
        </p:pic>
        <p:cxnSp>
          <p:nvCxnSpPr>
            <p:cNvPr id="9" name="Straight Connector 8">
              <a:extLst>
                <a:ext uri="{FF2B5EF4-FFF2-40B4-BE49-F238E27FC236}">
                  <a16:creationId xmlns:a16="http://schemas.microsoft.com/office/drawing/2014/main" id="{3E70106A-2D2B-4541-A57A-30D9325AF7D5}"/>
                </a:ext>
              </a:extLst>
            </p:cNvPr>
            <p:cNvCxnSpPr/>
            <p:nvPr/>
          </p:nvCxnSpPr>
          <p:spPr>
            <a:xfrm>
              <a:off x="0" y="5260658"/>
              <a:ext cx="12192000" cy="0"/>
            </a:xfrm>
            <a:prstGeom prst="line">
              <a:avLst/>
            </a:prstGeom>
            <a:ln w="57150">
              <a:solidFill>
                <a:srgbClr val="009999"/>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A9397D74-22AA-4727-9224-546F06BE769B}"/>
                </a:ext>
              </a:extLst>
            </p:cNvPr>
            <p:cNvSpPr txBox="1">
              <a:spLocks/>
            </p:cNvSpPr>
            <p:nvPr/>
          </p:nvSpPr>
          <p:spPr>
            <a:xfrm>
              <a:off x="7323219" y="5724416"/>
              <a:ext cx="4318537" cy="9333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en-US" dirty="0">
                  <a:solidFill>
                    <a:srgbClr val="009999"/>
                  </a:solidFill>
                  <a:latin typeface="Century Gothic" panose="020B0502020202020204" pitchFamily="34" charset="0"/>
                </a:rPr>
                <a:t>Victorian Square Creative</a:t>
              </a:r>
            </a:p>
            <a:p>
              <a:pPr algn="r">
                <a:lnSpc>
                  <a:spcPct val="100000"/>
                </a:lnSpc>
              </a:pPr>
              <a:r>
                <a:rPr lang="en-US" dirty="0">
                  <a:solidFill>
                    <a:srgbClr val="009999"/>
                  </a:solidFill>
                  <a:latin typeface="Century Gothic" panose="020B0502020202020204" pitchFamily="34" charset="0"/>
                </a:rPr>
                <a:t>Placemaking Plan</a:t>
              </a:r>
              <a:endParaRPr lang="en-US" dirty="0">
                <a:solidFill>
                  <a:srgbClr val="009999"/>
                </a:solidFill>
              </a:endParaRPr>
            </a:p>
          </p:txBody>
        </p:sp>
      </p:grpSp>
      <p:sp>
        <p:nvSpPr>
          <p:cNvPr id="2" name="Title 1">
            <a:extLst>
              <a:ext uri="{FF2B5EF4-FFF2-40B4-BE49-F238E27FC236}">
                <a16:creationId xmlns:a16="http://schemas.microsoft.com/office/drawing/2014/main" id="{C31E7908-157A-45FA-B210-D9E0AC56E764}"/>
              </a:ext>
            </a:extLst>
          </p:cNvPr>
          <p:cNvSpPr>
            <a:spLocks noGrp="1"/>
          </p:cNvSpPr>
          <p:nvPr>
            <p:ph type="ctrTitle"/>
          </p:nvPr>
        </p:nvSpPr>
        <p:spPr>
          <a:xfrm>
            <a:off x="320842" y="3801979"/>
            <a:ext cx="4713171" cy="954630"/>
          </a:xfrm>
        </p:spPr>
        <p:txBody>
          <a:bodyPr>
            <a:normAutofit fontScale="90000"/>
          </a:bodyPr>
          <a:lstStyle/>
          <a:p>
            <a:pPr algn="l"/>
            <a:r>
              <a:rPr lang="en-US" sz="3600" dirty="0">
                <a:solidFill>
                  <a:schemeClr val="bg1"/>
                </a:solidFill>
                <a:latin typeface="Century Gothic" panose="020B0502020202020204" pitchFamily="34" charset="0"/>
              </a:rPr>
              <a:t>How did this all start?</a:t>
            </a:r>
          </a:p>
        </p:txBody>
      </p:sp>
    </p:spTree>
    <p:extLst>
      <p:ext uri="{BB962C8B-B14F-4D97-AF65-F5344CB8AC3E}">
        <p14:creationId xmlns:p14="http://schemas.microsoft.com/office/powerpoint/2010/main" val="1067965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3DE38F-6D1B-41D8-92AB-0B9837A53816}"/>
              </a:ext>
            </a:extLst>
          </p:cNvPr>
          <p:cNvGrpSpPr/>
          <p:nvPr/>
        </p:nvGrpSpPr>
        <p:grpSpPr>
          <a:xfrm>
            <a:off x="0" y="0"/>
            <a:ext cx="12192000" cy="6728891"/>
            <a:chOff x="0" y="-71118"/>
            <a:chExt cx="12192000" cy="6728891"/>
          </a:xfrm>
        </p:grpSpPr>
        <p:sp>
          <p:nvSpPr>
            <p:cNvPr id="7" name="Rectangle 6">
              <a:extLst>
                <a:ext uri="{FF2B5EF4-FFF2-40B4-BE49-F238E27FC236}">
                  <a16:creationId xmlns:a16="http://schemas.microsoft.com/office/drawing/2014/main" id="{8AFDDECE-41E1-41C7-8ED6-363C6BF4420F}"/>
                </a:ext>
              </a:extLst>
            </p:cNvPr>
            <p:cNvSpPr/>
            <p:nvPr/>
          </p:nvSpPr>
          <p:spPr>
            <a:xfrm>
              <a:off x="0" y="-71118"/>
              <a:ext cx="12192000" cy="5331776"/>
            </a:xfrm>
            <a:prstGeom prst="rect">
              <a:avLst/>
            </a:prstGeom>
            <a:solidFill>
              <a:srgbClr val="F1B6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w="76200">
                  <a:solidFill>
                    <a:srgbClr val="009999"/>
                  </a:solidFill>
                </a:ln>
              </a:endParaRPr>
            </a:p>
          </p:txBody>
        </p:sp>
        <p:pic>
          <p:nvPicPr>
            <p:cNvPr id="5" name="Picture 4" descr="A picture containing drawing&#10;&#10;Description automatically generated">
              <a:extLst>
                <a:ext uri="{FF2B5EF4-FFF2-40B4-BE49-F238E27FC236}">
                  <a16:creationId xmlns:a16="http://schemas.microsoft.com/office/drawing/2014/main" id="{40D9916A-CB09-4540-B9ED-08DB4890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59" y="5588620"/>
              <a:ext cx="3346795" cy="1069153"/>
            </a:xfrm>
            <a:prstGeom prst="rect">
              <a:avLst/>
            </a:prstGeom>
          </p:spPr>
        </p:pic>
        <p:cxnSp>
          <p:nvCxnSpPr>
            <p:cNvPr id="9" name="Straight Connector 8">
              <a:extLst>
                <a:ext uri="{FF2B5EF4-FFF2-40B4-BE49-F238E27FC236}">
                  <a16:creationId xmlns:a16="http://schemas.microsoft.com/office/drawing/2014/main" id="{3E70106A-2D2B-4541-A57A-30D9325AF7D5}"/>
                </a:ext>
              </a:extLst>
            </p:cNvPr>
            <p:cNvCxnSpPr/>
            <p:nvPr/>
          </p:nvCxnSpPr>
          <p:spPr>
            <a:xfrm>
              <a:off x="0" y="5260658"/>
              <a:ext cx="12192000" cy="0"/>
            </a:xfrm>
            <a:prstGeom prst="line">
              <a:avLst/>
            </a:prstGeom>
            <a:ln w="57150">
              <a:solidFill>
                <a:srgbClr val="009999"/>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A9397D74-22AA-4727-9224-546F06BE769B}"/>
                </a:ext>
              </a:extLst>
            </p:cNvPr>
            <p:cNvSpPr txBox="1">
              <a:spLocks/>
            </p:cNvSpPr>
            <p:nvPr/>
          </p:nvSpPr>
          <p:spPr>
            <a:xfrm>
              <a:off x="7323219" y="5724416"/>
              <a:ext cx="4318537" cy="9333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en-US" dirty="0">
                  <a:solidFill>
                    <a:srgbClr val="009999"/>
                  </a:solidFill>
                  <a:latin typeface="Century Gothic" panose="020B0502020202020204" pitchFamily="34" charset="0"/>
                </a:rPr>
                <a:t>Victorian Square Creative</a:t>
              </a:r>
            </a:p>
            <a:p>
              <a:pPr algn="r">
                <a:lnSpc>
                  <a:spcPct val="100000"/>
                </a:lnSpc>
              </a:pPr>
              <a:r>
                <a:rPr lang="en-US" dirty="0">
                  <a:solidFill>
                    <a:srgbClr val="009999"/>
                  </a:solidFill>
                  <a:latin typeface="Century Gothic" panose="020B0502020202020204" pitchFamily="34" charset="0"/>
                </a:rPr>
                <a:t>Placemaking Plan</a:t>
              </a:r>
              <a:endParaRPr lang="en-US" dirty="0">
                <a:solidFill>
                  <a:srgbClr val="009999"/>
                </a:solidFill>
              </a:endParaRPr>
            </a:p>
          </p:txBody>
        </p:sp>
      </p:grpSp>
      <p:sp>
        <p:nvSpPr>
          <p:cNvPr id="2" name="Title 1">
            <a:extLst>
              <a:ext uri="{FF2B5EF4-FFF2-40B4-BE49-F238E27FC236}">
                <a16:creationId xmlns:a16="http://schemas.microsoft.com/office/drawing/2014/main" id="{C31E7908-157A-45FA-B210-D9E0AC56E764}"/>
              </a:ext>
            </a:extLst>
          </p:cNvPr>
          <p:cNvSpPr>
            <a:spLocks noGrp="1"/>
          </p:cNvSpPr>
          <p:nvPr>
            <p:ph type="ctrTitle"/>
          </p:nvPr>
        </p:nvSpPr>
        <p:spPr>
          <a:xfrm>
            <a:off x="6479359" y="273377"/>
            <a:ext cx="5162398" cy="4400383"/>
          </a:xfrm>
        </p:spPr>
        <p:txBody>
          <a:bodyPr anchor="ctr">
            <a:normAutofit fontScale="90000"/>
          </a:bodyPr>
          <a:lstStyle/>
          <a:p>
            <a:pPr algn="l">
              <a:lnSpc>
                <a:spcPct val="150000"/>
              </a:lnSpc>
              <a:spcBef>
                <a:spcPts val="1200"/>
              </a:spcBef>
              <a:spcAft>
                <a:spcPts val="1200"/>
              </a:spcAft>
            </a:pPr>
            <a:r>
              <a:rPr lang="en-US" sz="2400" b="1" dirty="0">
                <a:solidFill>
                  <a:schemeClr val="bg1"/>
                </a:solidFill>
                <a:latin typeface="Century Gothic" panose="020B0502020202020204" pitchFamily="34" charset="0"/>
              </a:rPr>
              <a:t>2016 </a:t>
            </a:r>
            <a:r>
              <a:rPr lang="en-US" sz="2400" dirty="0">
                <a:solidFill>
                  <a:schemeClr val="bg1"/>
                </a:solidFill>
                <a:latin typeface="Century Gothic" panose="020B0502020202020204" pitchFamily="34" charset="0"/>
              </a:rPr>
              <a:t>Funding from the Tourism and Facility Revitalization Committee for art in downtown</a:t>
            </a:r>
            <a:br>
              <a:rPr lang="en-US" sz="2400" dirty="0">
                <a:solidFill>
                  <a:schemeClr val="bg1"/>
                </a:solidFill>
                <a:latin typeface="Century Gothic" panose="020B0502020202020204" pitchFamily="34" charset="0"/>
              </a:rPr>
            </a:br>
            <a:r>
              <a:rPr lang="en-US" sz="2400" b="1" dirty="0">
                <a:solidFill>
                  <a:schemeClr val="bg1"/>
                </a:solidFill>
                <a:latin typeface="Century Gothic" panose="020B0502020202020204" pitchFamily="34" charset="0"/>
              </a:rPr>
              <a:t>2018 </a:t>
            </a:r>
            <a:r>
              <a:rPr lang="en-US" sz="2400" dirty="0">
                <a:solidFill>
                  <a:schemeClr val="bg1"/>
                </a:solidFill>
                <a:latin typeface="Century Gothic" panose="020B0502020202020204" pitchFamily="34" charset="0"/>
              </a:rPr>
              <a:t>Awarded A National Endowment for the Arts “Our Town” Grant</a:t>
            </a:r>
            <a:br>
              <a:rPr lang="en-US" sz="2400" dirty="0">
                <a:solidFill>
                  <a:schemeClr val="bg1"/>
                </a:solidFill>
                <a:latin typeface="Century Gothic" panose="020B0502020202020204" pitchFamily="34" charset="0"/>
              </a:rPr>
            </a:br>
            <a:r>
              <a:rPr lang="en-US" sz="2400" b="1" dirty="0">
                <a:solidFill>
                  <a:schemeClr val="bg1"/>
                </a:solidFill>
                <a:latin typeface="Century Gothic" panose="020B0502020202020204" pitchFamily="34" charset="0"/>
              </a:rPr>
              <a:t>2018-19 </a:t>
            </a:r>
            <a:r>
              <a:rPr lang="en-US" sz="2400" dirty="0">
                <a:solidFill>
                  <a:schemeClr val="bg1"/>
                </a:solidFill>
                <a:latin typeface="Century Gothic" panose="020B0502020202020204" pitchFamily="34" charset="0"/>
              </a:rPr>
              <a:t>Together We See Sparks Project</a:t>
            </a:r>
          </a:p>
        </p:txBody>
      </p:sp>
      <p:pic>
        <p:nvPicPr>
          <p:cNvPr id="4" name="Picture 3" descr="A large stone statue in front of a brick building&#10;&#10;Description automatically generated">
            <a:extLst>
              <a:ext uri="{FF2B5EF4-FFF2-40B4-BE49-F238E27FC236}">
                <a16:creationId xmlns:a16="http://schemas.microsoft.com/office/drawing/2014/main" id="{F7D14BE1-4F5E-40AA-8A6B-9D92B05C1323}"/>
              </a:ext>
            </a:extLst>
          </p:cNvPr>
          <p:cNvPicPr>
            <a:picLocks noChangeAspect="1"/>
          </p:cNvPicPr>
          <p:nvPr/>
        </p:nvPicPr>
        <p:blipFill rotWithShape="1">
          <a:blip r:embed="rId3">
            <a:extLst>
              <a:ext uri="{28A0092B-C50C-407E-A947-70E740481C1C}">
                <a14:useLocalDpi xmlns:a14="http://schemas.microsoft.com/office/drawing/2010/main" val="0"/>
              </a:ext>
            </a:extLst>
          </a:blip>
          <a:srcRect l="24813" r="543"/>
          <a:stretch/>
        </p:blipFill>
        <p:spPr>
          <a:xfrm>
            <a:off x="0" y="-1"/>
            <a:ext cx="5931228" cy="5298398"/>
          </a:xfrm>
          <a:prstGeom prst="rect">
            <a:avLst/>
          </a:prstGeom>
        </p:spPr>
      </p:pic>
    </p:spTree>
    <p:extLst>
      <p:ext uri="{BB962C8B-B14F-4D97-AF65-F5344CB8AC3E}">
        <p14:creationId xmlns:p14="http://schemas.microsoft.com/office/powerpoint/2010/main" val="2762487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3DE38F-6D1B-41D8-92AB-0B9837A53816}"/>
              </a:ext>
            </a:extLst>
          </p:cNvPr>
          <p:cNvGrpSpPr/>
          <p:nvPr/>
        </p:nvGrpSpPr>
        <p:grpSpPr>
          <a:xfrm>
            <a:off x="0" y="0"/>
            <a:ext cx="12192000" cy="6728891"/>
            <a:chOff x="0" y="-71118"/>
            <a:chExt cx="12192000" cy="6728891"/>
          </a:xfrm>
        </p:grpSpPr>
        <p:sp>
          <p:nvSpPr>
            <p:cNvPr id="7" name="Rectangle 6">
              <a:extLst>
                <a:ext uri="{FF2B5EF4-FFF2-40B4-BE49-F238E27FC236}">
                  <a16:creationId xmlns:a16="http://schemas.microsoft.com/office/drawing/2014/main" id="{8AFDDECE-41E1-41C7-8ED6-363C6BF4420F}"/>
                </a:ext>
              </a:extLst>
            </p:cNvPr>
            <p:cNvSpPr/>
            <p:nvPr/>
          </p:nvSpPr>
          <p:spPr>
            <a:xfrm>
              <a:off x="0" y="-71118"/>
              <a:ext cx="12192000" cy="5331776"/>
            </a:xfrm>
            <a:prstGeom prst="rect">
              <a:avLst/>
            </a:prstGeom>
            <a:solidFill>
              <a:srgbClr val="F1B6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w="76200">
                  <a:solidFill>
                    <a:srgbClr val="009999"/>
                  </a:solidFill>
                </a:ln>
              </a:endParaRPr>
            </a:p>
          </p:txBody>
        </p:sp>
        <p:pic>
          <p:nvPicPr>
            <p:cNvPr id="5" name="Picture 4" descr="A picture containing drawing&#10;&#10;Description automatically generated">
              <a:extLst>
                <a:ext uri="{FF2B5EF4-FFF2-40B4-BE49-F238E27FC236}">
                  <a16:creationId xmlns:a16="http://schemas.microsoft.com/office/drawing/2014/main" id="{40D9916A-CB09-4540-B9ED-08DB4890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59" y="5588620"/>
              <a:ext cx="3346795" cy="1069153"/>
            </a:xfrm>
            <a:prstGeom prst="rect">
              <a:avLst/>
            </a:prstGeom>
          </p:spPr>
        </p:pic>
        <p:cxnSp>
          <p:nvCxnSpPr>
            <p:cNvPr id="9" name="Straight Connector 8">
              <a:extLst>
                <a:ext uri="{FF2B5EF4-FFF2-40B4-BE49-F238E27FC236}">
                  <a16:creationId xmlns:a16="http://schemas.microsoft.com/office/drawing/2014/main" id="{3E70106A-2D2B-4541-A57A-30D9325AF7D5}"/>
                </a:ext>
              </a:extLst>
            </p:cNvPr>
            <p:cNvCxnSpPr/>
            <p:nvPr/>
          </p:nvCxnSpPr>
          <p:spPr>
            <a:xfrm>
              <a:off x="0" y="5260658"/>
              <a:ext cx="12192000" cy="0"/>
            </a:xfrm>
            <a:prstGeom prst="line">
              <a:avLst/>
            </a:prstGeom>
            <a:ln w="57150">
              <a:solidFill>
                <a:srgbClr val="009999"/>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A9397D74-22AA-4727-9224-546F06BE769B}"/>
                </a:ext>
              </a:extLst>
            </p:cNvPr>
            <p:cNvSpPr txBox="1">
              <a:spLocks/>
            </p:cNvSpPr>
            <p:nvPr/>
          </p:nvSpPr>
          <p:spPr>
            <a:xfrm>
              <a:off x="7323219" y="5724416"/>
              <a:ext cx="4318537" cy="9333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en-US" dirty="0">
                  <a:solidFill>
                    <a:srgbClr val="009999"/>
                  </a:solidFill>
                  <a:latin typeface="Century Gothic" panose="020B0502020202020204" pitchFamily="34" charset="0"/>
                </a:rPr>
                <a:t>Victorian Square Creative</a:t>
              </a:r>
            </a:p>
            <a:p>
              <a:pPr algn="r">
                <a:lnSpc>
                  <a:spcPct val="100000"/>
                </a:lnSpc>
              </a:pPr>
              <a:r>
                <a:rPr lang="en-US" dirty="0">
                  <a:solidFill>
                    <a:srgbClr val="009999"/>
                  </a:solidFill>
                  <a:latin typeface="Century Gothic" panose="020B0502020202020204" pitchFamily="34" charset="0"/>
                </a:rPr>
                <a:t>Placemaking Plan</a:t>
              </a:r>
              <a:endParaRPr lang="en-US" dirty="0">
                <a:solidFill>
                  <a:srgbClr val="009999"/>
                </a:solidFill>
              </a:endParaRPr>
            </a:p>
          </p:txBody>
        </p:sp>
      </p:grpSp>
      <p:sp>
        <p:nvSpPr>
          <p:cNvPr id="2" name="Title 1">
            <a:extLst>
              <a:ext uri="{FF2B5EF4-FFF2-40B4-BE49-F238E27FC236}">
                <a16:creationId xmlns:a16="http://schemas.microsoft.com/office/drawing/2014/main" id="{C31E7908-157A-45FA-B210-D9E0AC56E764}"/>
              </a:ext>
            </a:extLst>
          </p:cNvPr>
          <p:cNvSpPr>
            <a:spLocks noGrp="1"/>
          </p:cNvSpPr>
          <p:nvPr>
            <p:ph type="ctrTitle"/>
          </p:nvPr>
        </p:nvSpPr>
        <p:spPr>
          <a:xfrm>
            <a:off x="320842" y="3801979"/>
            <a:ext cx="8455513" cy="954630"/>
          </a:xfrm>
        </p:spPr>
        <p:txBody>
          <a:bodyPr>
            <a:normAutofit/>
          </a:bodyPr>
          <a:lstStyle/>
          <a:p>
            <a:pPr algn="l"/>
            <a:r>
              <a:rPr lang="en-US" sz="3600" dirty="0">
                <a:solidFill>
                  <a:schemeClr val="bg1"/>
                </a:solidFill>
                <a:latin typeface="Century Gothic" panose="020B0502020202020204" pitchFamily="34" charset="0"/>
              </a:rPr>
              <a:t>What was Together, We See Sparks?</a:t>
            </a:r>
          </a:p>
        </p:txBody>
      </p:sp>
    </p:spTree>
    <p:extLst>
      <p:ext uri="{BB962C8B-B14F-4D97-AF65-F5344CB8AC3E}">
        <p14:creationId xmlns:p14="http://schemas.microsoft.com/office/powerpoint/2010/main" val="3786150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3DE38F-6D1B-41D8-92AB-0B9837A53816}"/>
              </a:ext>
            </a:extLst>
          </p:cNvPr>
          <p:cNvGrpSpPr/>
          <p:nvPr/>
        </p:nvGrpSpPr>
        <p:grpSpPr>
          <a:xfrm>
            <a:off x="0" y="0"/>
            <a:ext cx="12192000" cy="6728891"/>
            <a:chOff x="0" y="-71118"/>
            <a:chExt cx="12192000" cy="6728891"/>
          </a:xfrm>
        </p:grpSpPr>
        <p:sp>
          <p:nvSpPr>
            <p:cNvPr id="7" name="Rectangle 6">
              <a:extLst>
                <a:ext uri="{FF2B5EF4-FFF2-40B4-BE49-F238E27FC236}">
                  <a16:creationId xmlns:a16="http://schemas.microsoft.com/office/drawing/2014/main" id="{8AFDDECE-41E1-41C7-8ED6-363C6BF4420F}"/>
                </a:ext>
              </a:extLst>
            </p:cNvPr>
            <p:cNvSpPr/>
            <p:nvPr/>
          </p:nvSpPr>
          <p:spPr>
            <a:xfrm>
              <a:off x="0" y="-71118"/>
              <a:ext cx="12192000" cy="5331776"/>
            </a:xfrm>
            <a:prstGeom prst="rect">
              <a:avLst/>
            </a:prstGeom>
            <a:solidFill>
              <a:srgbClr val="F1B6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w="76200">
                  <a:solidFill>
                    <a:srgbClr val="009999"/>
                  </a:solidFill>
                </a:ln>
              </a:endParaRPr>
            </a:p>
          </p:txBody>
        </p:sp>
        <p:pic>
          <p:nvPicPr>
            <p:cNvPr id="5" name="Picture 4" descr="A picture containing drawing&#10;&#10;Description automatically generated">
              <a:extLst>
                <a:ext uri="{FF2B5EF4-FFF2-40B4-BE49-F238E27FC236}">
                  <a16:creationId xmlns:a16="http://schemas.microsoft.com/office/drawing/2014/main" id="{40D9916A-CB09-4540-B9ED-08DB4890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59" y="5588620"/>
              <a:ext cx="3346795" cy="1069153"/>
            </a:xfrm>
            <a:prstGeom prst="rect">
              <a:avLst/>
            </a:prstGeom>
          </p:spPr>
        </p:pic>
        <p:cxnSp>
          <p:nvCxnSpPr>
            <p:cNvPr id="9" name="Straight Connector 8">
              <a:extLst>
                <a:ext uri="{FF2B5EF4-FFF2-40B4-BE49-F238E27FC236}">
                  <a16:creationId xmlns:a16="http://schemas.microsoft.com/office/drawing/2014/main" id="{3E70106A-2D2B-4541-A57A-30D9325AF7D5}"/>
                </a:ext>
              </a:extLst>
            </p:cNvPr>
            <p:cNvCxnSpPr/>
            <p:nvPr/>
          </p:nvCxnSpPr>
          <p:spPr>
            <a:xfrm>
              <a:off x="0" y="5260658"/>
              <a:ext cx="12192000" cy="0"/>
            </a:xfrm>
            <a:prstGeom prst="line">
              <a:avLst/>
            </a:prstGeom>
            <a:ln w="57150">
              <a:solidFill>
                <a:srgbClr val="009999"/>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A9397D74-22AA-4727-9224-546F06BE769B}"/>
                </a:ext>
              </a:extLst>
            </p:cNvPr>
            <p:cNvSpPr txBox="1">
              <a:spLocks/>
            </p:cNvSpPr>
            <p:nvPr/>
          </p:nvSpPr>
          <p:spPr>
            <a:xfrm>
              <a:off x="7323219" y="5724416"/>
              <a:ext cx="4318537" cy="9333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en-US" dirty="0">
                  <a:solidFill>
                    <a:srgbClr val="009999"/>
                  </a:solidFill>
                  <a:latin typeface="Century Gothic" panose="020B0502020202020204" pitchFamily="34" charset="0"/>
                </a:rPr>
                <a:t>Victorian Square Creative</a:t>
              </a:r>
            </a:p>
            <a:p>
              <a:pPr algn="r">
                <a:lnSpc>
                  <a:spcPct val="100000"/>
                </a:lnSpc>
              </a:pPr>
              <a:r>
                <a:rPr lang="en-US" dirty="0">
                  <a:solidFill>
                    <a:srgbClr val="009999"/>
                  </a:solidFill>
                  <a:latin typeface="Century Gothic" panose="020B0502020202020204" pitchFamily="34" charset="0"/>
                </a:rPr>
                <a:t>Placemaking Plan</a:t>
              </a:r>
              <a:endParaRPr lang="en-US" dirty="0">
                <a:solidFill>
                  <a:srgbClr val="009999"/>
                </a:solidFill>
              </a:endParaRPr>
            </a:p>
          </p:txBody>
        </p:sp>
      </p:grpSp>
      <p:sp>
        <p:nvSpPr>
          <p:cNvPr id="2" name="Title 1">
            <a:extLst>
              <a:ext uri="{FF2B5EF4-FFF2-40B4-BE49-F238E27FC236}">
                <a16:creationId xmlns:a16="http://schemas.microsoft.com/office/drawing/2014/main" id="{C31E7908-157A-45FA-B210-D9E0AC56E764}"/>
              </a:ext>
            </a:extLst>
          </p:cNvPr>
          <p:cNvSpPr>
            <a:spLocks noGrp="1"/>
          </p:cNvSpPr>
          <p:nvPr>
            <p:ph type="ctrTitle"/>
          </p:nvPr>
        </p:nvSpPr>
        <p:spPr>
          <a:xfrm>
            <a:off x="6479358" y="273377"/>
            <a:ext cx="4861087" cy="4400383"/>
          </a:xfrm>
        </p:spPr>
        <p:txBody>
          <a:bodyPr anchor="ctr">
            <a:normAutofit fontScale="90000"/>
          </a:bodyPr>
          <a:lstStyle/>
          <a:p>
            <a:pPr algn="l">
              <a:lnSpc>
                <a:spcPct val="150000"/>
              </a:lnSpc>
              <a:spcBef>
                <a:spcPts val="1200"/>
              </a:spcBef>
              <a:spcAft>
                <a:spcPts val="1200"/>
              </a:spcAft>
            </a:pPr>
            <a:r>
              <a:rPr lang="en-US" sz="2400" dirty="0">
                <a:solidFill>
                  <a:schemeClr val="bg1"/>
                </a:solidFill>
                <a:latin typeface="Century Gothic" panose="020B0502020202020204" pitchFamily="34" charset="0"/>
              </a:rPr>
              <a:t>1. Assembled a </a:t>
            </a:r>
            <a:r>
              <a:rPr lang="en-US" sz="2400" b="1" dirty="0">
                <a:solidFill>
                  <a:schemeClr val="bg1"/>
                </a:solidFill>
                <a:latin typeface="Century Gothic" panose="020B0502020202020204" pitchFamily="34" charset="0"/>
              </a:rPr>
              <a:t>committee</a:t>
            </a:r>
            <a:r>
              <a:rPr lang="en-US" sz="2400" dirty="0">
                <a:solidFill>
                  <a:schemeClr val="bg1"/>
                </a:solidFill>
                <a:latin typeface="Century Gothic" panose="020B0502020202020204" pitchFamily="34" charset="0"/>
              </a:rPr>
              <a:t> of 12 stakeholders</a:t>
            </a:r>
            <a:br>
              <a:rPr lang="en-US" sz="2400" dirty="0">
                <a:solidFill>
                  <a:schemeClr val="bg1"/>
                </a:solidFill>
                <a:latin typeface="Century Gothic" panose="020B0502020202020204" pitchFamily="34" charset="0"/>
              </a:rPr>
            </a:br>
            <a:r>
              <a:rPr lang="en-US" sz="2400" dirty="0">
                <a:solidFill>
                  <a:schemeClr val="bg1"/>
                </a:solidFill>
                <a:latin typeface="Century Gothic" panose="020B0502020202020204" pitchFamily="34" charset="0"/>
              </a:rPr>
              <a:t>2. Conducted a full </a:t>
            </a:r>
            <a:r>
              <a:rPr lang="en-US" sz="2400" b="1" dirty="0">
                <a:solidFill>
                  <a:schemeClr val="bg1"/>
                </a:solidFill>
                <a:latin typeface="Century Gothic" panose="020B0502020202020204" pitchFamily="34" charset="0"/>
              </a:rPr>
              <a:t>survey </a:t>
            </a:r>
            <a:r>
              <a:rPr lang="en-US" sz="2400" dirty="0">
                <a:solidFill>
                  <a:schemeClr val="bg1"/>
                </a:solidFill>
                <a:latin typeface="Century Gothic" panose="020B0502020202020204" pitchFamily="34" charset="0"/>
              </a:rPr>
              <a:t>(and mini ones)</a:t>
            </a:r>
            <a:br>
              <a:rPr lang="en-US" sz="2400" dirty="0">
                <a:solidFill>
                  <a:schemeClr val="bg1"/>
                </a:solidFill>
                <a:latin typeface="Century Gothic" panose="020B0502020202020204" pitchFamily="34" charset="0"/>
              </a:rPr>
            </a:br>
            <a:r>
              <a:rPr lang="en-US" sz="2400" dirty="0">
                <a:solidFill>
                  <a:schemeClr val="bg1"/>
                </a:solidFill>
                <a:latin typeface="Century Gothic" panose="020B0502020202020204" pitchFamily="34" charset="0"/>
              </a:rPr>
              <a:t>3.Worked with </a:t>
            </a:r>
            <a:r>
              <a:rPr lang="en-US" sz="2400" b="1" dirty="0">
                <a:solidFill>
                  <a:schemeClr val="bg1"/>
                </a:solidFill>
                <a:latin typeface="Century Gothic" panose="020B0502020202020204" pitchFamily="34" charset="0"/>
              </a:rPr>
              <a:t>consultants</a:t>
            </a:r>
            <a:r>
              <a:rPr lang="en-US" sz="2400" b="1" i="1" dirty="0">
                <a:solidFill>
                  <a:schemeClr val="bg1"/>
                </a:solidFill>
                <a:latin typeface="Century Gothic" panose="020B0502020202020204" pitchFamily="34" charset="0"/>
              </a:rPr>
              <a:t> </a:t>
            </a:r>
            <a:r>
              <a:rPr lang="en-US" sz="2400" dirty="0">
                <a:solidFill>
                  <a:schemeClr val="bg1"/>
                </a:solidFill>
                <a:latin typeface="Century Gothic" panose="020B0502020202020204" pitchFamily="34" charset="0"/>
              </a:rPr>
              <a:t>that held trainings and met with stakeholders.</a:t>
            </a:r>
            <a:br>
              <a:rPr lang="en-US" sz="2400" dirty="0">
                <a:solidFill>
                  <a:schemeClr val="bg1"/>
                </a:solidFill>
                <a:latin typeface="Century Gothic" panose="020B0502020202020204" pitchFamily="34" charset="0"/>
              </a:rPr>
            </a:br>
            <a:r>
              <a:rPr lang="en-US" sz="2400" dirty="0">
                <a:solidFill>
                  <a:schemeClr val="bg1"/>
                </a:solidFill>
                <a:latin typeface="Century Gothic" panose="020B0502020202020204" pitchFamily="34" charset="0"/>
              </a:rPr>
              <a:t>4. Worked with </a:t>
            </a:r>
            <a:r>
              <a:rPr lang="en-US" sz="2400" b="1" dirty="0">
                <a:solidFill>
                  <a:schemeClr val="bg1"/>
                </a:solidFill>
                <a:latin typeface="Century Gothic" panose="020B0502020202020204" pitchFamily="34" charset="0"/>
              </a:rPr>
              <a:t>artists</a:t>
            </a:r>
            <a:r>
              <a:rPr lang="en-US" sz="2400" dirty="0">
                <a:solidFill>
                  <a:schemeClr val="bg1"/>
                </a:solidFill>
                <a:latin typeface="Century Gothic" panose="020B0502020202020204" pitchFamily="34" charset="0"/>
              </a:rPr>
              <a:t> to employ public engagement</a:t>
            </a:r>
            <a:br>
              <a:rPr lang="en-US" sz="2400" dirty="0">
                <a:solidFill>
                  <a:schemeClr val="bg1"/>
                </a:solidFill>
                <a:latin typeface="Century Gothic" panose="020B0502020202020204" pitchFamily="34" charset="0"/>
              </a:rPr>
            </a:br>
            <a:r>
              <a:rPr lang="en-US" sz="2400" dirty="0">
                <a:solidFill>
                  <a:schemeClr val="bg1"/>
                </a:solidFill>
                <a:latin typeface="Century Gothic" panose="020B0502020202020204" pitchFamily="34" charset="0"/>
              </a:rPr>
              <a:t>5. Developed </a:t>
            </a:r>
            <a:r>
              <a:rPr lang="en-US" sz="2400" b="1" dirty="0">
                <a:solidFill>
                  <a:schemeClr val="bg1"/>
                </a:solidFill>
                <a:latin typeface="Century Gothic" panose="020B0502020202020204" pitchFamily="34" charset="0"/>
              </a:rPr>
              <a:t>a plan </a:t>
            </a:r>
            <a:r>
              <a:rPr lang="en-US" sz="2400" dirty="0">
                <a:solidFill>
                  <a:schemeClr val="bg1"/>
                </a:solidFill>
                <a:latin typeface="Century Gothic" panose="020B0502020202020204" pitchFamily="34" charset="0"/>
              </a:rPr>
              <a:t>for VS</a:t>
            </a:r>
          </a:p>
        </p:txBody>
      </p:sp>
      <p:pic>
        <p:nvPicPr>
          <p:cNvPr id="6" name="Picture 5" descr="A group of people standing on a sidewalk&#10;&#10;Description automatically generated">
            <a:extLst>
              <a:ext uri="{FF2B5EF4-FFF2-40B4-BE49-F238E27FC236}">
                <a16:creationId xmlns:a16="http://schemas.microsoft.com/office/drawing/2014/main" id="{3C8B87DC-A781-4E24-A765-73776792481E}"/>
              </a:ext>
            </a:extLst>
          </p:cNvPr>
          <p:cNvPicPr>
            <a:picLocks noChangeAspect="1"/>
          </p:cNvPicPr>
          <p:nvPr/>
        </p:nvPicPr>
        <p:blipFill rotWithShape="1">
          <a:blip r:embed="rId3">
            <a:extLst>
              <a:ext uri="{28A0092B-C50C-407E-A947-70E740481C1C}">
                <a14:useLocalDpi xmlns:a14="http://schemas.microsoft.com/office/drawing/2010/main" val="0"/>
              </a:ext>
            </a:extLst>
          </a:blip>
          <a:srcRect l="7068" r="16671"/>
          <a:stretch/>
        </p:blipFill>
        <p:spPr>
          <a:xfrm>
            <a:off x="0" y="0"/>
            <a:ext cx="6080289" cy="5316391"/>
          </a:xfrm>
          <a:prstGeom prst="rect">
            <a:avLst/>
          </a:prstGeom>
        </p:spPr>
      </p:pic>
    </p:spTree>
    <p:extLst>
      <p:ext uri="{BB962C8B-B14F-4D97-AF65-F5344CB8AC3E}">
        <p14:creationId xmlns:p14="http://schemas.microsoft.com/office/powerpoint/2010/main" val="404915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3DE38F-6D1B-41D8-92AB-0B9837A53816}"/>
              </a:ext>
            </a:extLst>
          </p:cNvPr>
          <p:cNvGrpSpPr/>
          <p:nvPr/>
        </p:nvGrpSpPr>
        <p:grpSpPr>
          <a:xfrm>
            <a:off x="0" y="0"/>
            <a:ext cx="12192000" cy="6728891"/>
            <a:chOff x="0" y="-71118"/>
            <a:chExt cx="12192000" cy="6728891"/>
          </a:xfrm>
        </p:grpSpPr>
        <p:sp>
          <p:nvSpPr>
            <p:cNvPr id="7" name="Rectangle 6">
              <a:extLst>
                <a:ext uri="{FF2B5EF4-FFF2-40B4-BE49-F238E27FC236}">
                  <a16:creationId xmlns:a16="http://schemas.microsoft.com/office/drawing/2014/main" id="{8AFDDECE-41E1-41C7-8ED6-363C6BF4420F}"/>
                </a:ext>
              </a:extLst>
            </p:cNvPr>
            <p:cNvSpPr/>
            <p:nvPr/>
          </p:nvSpPr>
          <p:spPr>
            <a:xfrm>
              <a:off x="0" y="-71118"/>
              <a:ext cx="12192000" cy="5331776"/>
            </a:xfrm>
            <a:prstGeom prst="rect">
              <a:avLst/>
            </a:prstGeom>
            <a:solidFill>
              <a:srgbClr val="F1B6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w="76200">
                  <a:solidFill>
                    <a:srgbClr val="009999"/>
                  </a:solidFill>
                </a:ln>
              </a:endParaRPr>
            </a:p>
          </p:txBody>
        </p:sp>
        <p:pic>
          <p:nvPicPr>
            <p:cNvPr id="5" name="Picture 4" descr="A picture containing drawing&#10;&#10;Description automatically generated">
              <a:extLst>
                <a:ext uri="{FF2B5EF4-FFF2-40B4-BE49-F238E27FC236}">
                  <a16:creationId xmlns:a16="http://schemas.microsoft.com/office/drawing/2014/main" id="{40D9916A-CB09-4540-B9ED-08DB4890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59" y="5588620"/>
              <a:ext cx="3346795" cy="1069153"/>
            </a:xfrm>
            <a:prstGeom prst="rect">
              <a:avLst/>
            </a:prstGeom>
          </p:spPr>
        </p:pic>
        <p:cxnSp>
          <p:nvCxnSpPr>
            <p:cNvPr id="9" name="Straight Connector 8">
              <a:extLst>
                <a:ext uri="{FF2B5EF4-FFF2-40B4-BE49-F238E27FC236}">
                  <a16:creationId xmlns:a16="http://schemas.microsoft.com/office/drawing/2014/main" id="{3E70106A-2D2B-4541-A57A-30D9325AF7D5}"/>
                </a:ext>
              </a:extLst>
            </p:cNvPr>
            <p:cNvCxnSpPr/>
            <p:nvPr/>
          </p:nvCxnSpPr>
          <p:spPr>
            <a:xfrm>
              <a:off x="0" y="5260658"/>
              <a:ext cx="12192000" cy="0"/>
            </a:xfrm>
            <a:prstGeom prst="line">
              <a:avLst/>
            </a:prstGeom>
            <a:ln w="57150">
              <a:solidFill>
                <a:srgbClr val="009999"/>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A9397D74-22AA-4727-9224-546F06BE769B}"/>
                </a:ext>
              </a:extLst>
            </p:cNvPr>
            <p:cNvSpPr txBox="1">
              <a:spLocks/>
            </p:cNvSpPr>
            <p:nvPr/>
          </p:nvSpPr>
          <p:spPr>
            <a:xfrm>
              <a:off x="7323219" y="5724416"/>
              <a:ext cx="4318537" cy="9333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en-US" dirty="0">
                  <a:solidFill>
                    <a:srgbClr val="009999"/>
                  </a:solidFill>
                  <a:latin typeface="Century Gothic" panose="020B0502020202020204" pitchFamily="34" charset="0"/>
                </a:rPr>
                <a:t>Victorian Square Creative</a:t>
              </a:r>
            </a:p>
            <a:p>
              <a:pPr algn="r">
                <a:lnSpc>
                  <a:spcPct val="100000"/>
                </a:lnSpc>
              </a:pPr>
              <a:r>
                <a:rPr lang="en-US" dirty="0">
                  <a:solidFill>
                    <a:srgbClr val="009999"/>
                  </a:solidFill>
                  <a:latin typeface="Century Gothic" panose="020B0502020202020204" pitchFamily="34" charset="0"/>
                </a:rPr>
                <a:t>Placemaking Plan</a:t>
              </a:r>
              <a:endParaRPr lang="en-US" dirty="0">
                <a:solidFill>
                  <a:srgbClr val="009999"/>
                </a:solidFill>
              </a:endParaRPr>
            </a:p>
          </p:txBody>
        </p:sp>
      </p:grpSp>
      <p:sp>
        <p:nvSpPr>
          <p:cNvPr id="2" name="Title 1">
            <a:extLst>
              <a:ext uri="{FF2B5EF4-FFF2-40B4-BE49-F238E27FC236}">
                <a16:creationId xmlns:a16="http://schemas.microsoft.com/office/drawing/2014/main" id="{C31E7908-157A-45FA-B210-D9E0AC56E764}"/>
              </a:ext>
            </a:extLst>
          </p:cNvPr>
          <p:cNvSpPr>
            <a:spLocks noGrp="1"/>
          </p:cNvSpPr>
          <p:nvPr>
            <p:ph type="ctrTitle"/>
          </p:nvPr>
        </p:nvSpPr>
        <p:spPr>
          <a:xfrm>
            <a:off x="320842" y="3801979"/>
            <a:ext cx="8455513" cy="954630"/>
          </a:xfrm>
        </p:spPr>
        <p:txBody>
          <a:bodyPr>
            <a:normAutofit/>
          </a:bodyPr>
          <a:lstStyle/>
          <a:p>
            <a:pPr algn="l"/>
            <a:r>
              <a:rPr lang="en-US" sz="3600" dirty="0">
                <a:solidFill>
                  <a:schemeClr val="bg1"/>
                </a:solidFill>
                <a:latin typeface="Century Gothic" panose="020B0502020202020204" pitchFamily="34" charset="0"/>
              </a:rPr>
              <a:t>What’s in the plan?</a:t>
            </a:r>
          </a:p>
        </p:txBody>
      </p:sp>
    </p:spTree>
    <p:extLst>
      <p:ext uri="{BB962C8B-B14F-4D97-AF65-F5344CB8AC3E}">
        <p14:creationId xmlns:p14="http://schemas.microsoft.com/office/powerpoint/2010/main" val="1906418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3DE38F-6D1B-41D8-92AB-0B9837A53816}"/>
              </a:ext>
            </a:extLst>
          </p:cNvPr>
          <p:cNvGrpSpPr/>
          <p:nvPr/>
        </p:nvGrpSpPr>
        <p:grpSpPr>
          <a:xfrm>
            <a:off x="0" y="0"/>
            <a:ext cx="12192000" cy="6728891"/>
            <a:chOff x="0" y="-71118"/>
            <a:chExt cx="12192000" cy="6728891"/>
          </a:xfrm>
        </p:grpSpPr>
        <p:sp>
          <p:nvSpPr>
            <p:cNvPr id="7" name="Rectangle 6">
              <a:extLst>
                <a:ext uri="{FF2B5EF4-FFF2-40B4-BE49-F238E27FC236}">
                  <a16:creationId xmlns:a16="http://schemas.microsoft.com/office/drawing/2014/main" id="{8AFDDECE-41E1-41C7-8ED6-363C6BF4420F}"/>
                </a:ext>
              </a:extLst>
            </p:cNvPr>
            <p:cNvSpPr/>
            <p:nvPr/>
          </p:nvSpPr>
          <p:spPr>
            <a:xfrm>
              <a:off x="0" y="-71118"/>
              <a:ext cx="12192000" cy="5331776"/>
            </a:xfrm>
            <a:prstGeom prst="rect">
              <a:avLst/>
            </a:prstGeom>
            <a:solidFill>
              <a:srgbClr val="F1B6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w="76200">
                  <a:solidFill>
                    <a:srgbClr val="009999"/>
                  </a:solidFill>
                </a:ln>
              </a:endParaRPr>
            </a:p>
          </p:txBody>
        </p:sp>
        <p:pic>
          <p:nvPicPr>
            <p:cNvPr id="5" name="Picture 4" descr="A picture containing drawing&#10;&#10;Description automatically generated">
              <a:extLst>
                <a:ext uri="{FF2B5EF4-FFF2-40B4-BE49-F238E27FC236}">
                  <a16:creationId xmlns:a16="http://schemas.microsoft.com/office/drawing/2014/main" id="{40D9916A-CB09-4540-B9ED-08DB4890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59" y="5588620"/>
              <a:ext cx="3346795" cy="1069153"/>
            </a:xfrm>
            <a:prstGeom prst="rect">
              <a:avLst/>
            </a:prstGeom>
          </p:spPr>
        </p:pic>
        <p:cxnSp>
          <p:nvCxnSpPr>
            <p:cNvPr id="9" name="Straight Connector 8">
              <a:extLst>
                <a:ext uri="{FF2B5EF4-FFF2-40B4-BE49-F238E27FC236}">
                  <a16:creationId xmlns:a16="http://schemas.microsoft.com/office/drawing/2014/main" id="{3E70106A-2D2B-4541-A57A-30D9325AF7D5}"/>
                </a:ext>
              </a:extLst>
            </p:cNvPr>
            <p:cNvCxnSpPr/>
            <p:nvPr/>
          </p:nvCxnSpPr>
          <p:spPr>
            <a:xfrm>
              <a:off x="0" y="5260658"/>
              <a:ext cx="12192000" cy="0"/>
            </a:xfrm>
            <a:prstGeom prst="line">
              <a:avLst/>
            </a:prstGeom>
            <a:ln w="57150">
              <a:solidFill>
                <a:srgbClr val="009999"/>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A9397D74-22AA-4727-9224-546F06BE769B}"/>
                </a:ext>
              </a:extLst>
            </p:cNvPr>
            <p:cNvSpPr txBox="1">
              <a:spLocks/>
            </p:cNvSpPr>
            <p:nvPr/>
          </p:nvSpPr>
          <p:spPr>
            <a:xfrm>
              <a:off x="7323219" y="5724416"/>
              <a:ext cx="4318537" cy="9333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en-US" dirty="0">
                  <a:solidFill>
                    <a:srgbClr val="009999"/>
                  </a:solidFill>
                  <a:latin typeface="Century Gothic" panose="020B0502020202020204" pitchFamily="34" charset="0"/>
                </a:rPr>
                <a:t>Victorian Square Creative</a:t>
              </a:r>
            </a:p>
            <a:p>
              <a:pPr algn="r">
                <a:lnSpc>
                  <a:spcPct val="100000"/>
                </a:lnSpc>
              </a:pPr>
              <a:r>
                <a:rPr lang="en-US" dirty="0">
                  <a:solidFill>
                    <a:srgbClr val="009999"/>
                  </a:solidFill>
                  <a:latin typeface="Century Gothic" panose="020B0502020202020204" pitchFamily="34" charset="0"/>
                </a:rPr>
                <a:t>Placemaking Plan</a:t>
              </a:r>
              <a:endParaRPr lang="en-US" dirty="0">
                <a:solidFill>
                  <a:srgbClr val="009999"/>
                </a:solidFill>
              </a:endParaRPr>
            </a:p>
          </p:txBody>
        </p:sp>
      </p:grpSp>
      <p:sp>
        <p:nvSpPr>
          <p:cNvPr id="2" name="Title 1">
            <a:extLst>
              <a:ext uri="{FF2B5EF4-FFF2-40B4-BE49-F238E27FC236}">
                <a16:creationId xmlns:a16="http://schemas.microsoft.com/office/drawing/2014/main" id="{C31E7908-157A-45FA-B210-D9E0AC56E764}"/>
              </a:ext>
            </a:extLst>
          </p:cNvPr>
          <p:cNvSpPr>
            <a:spLocks noGrp="1"/>
          </p:cNvSpPr>
          <p:nvPr>
            <p:ph type="ctrTitle"/>
          </p:nvPr>
        </p:nvSpPr>
        <p:spPr>
          <a:xfrm>
            <a:off x="6479358" y="273377"/>
            <a:ext cx="5502110" cy="4400383"/>
          </a:xfrm>
        </p:spPr>
        <p:txBody>
          <a:bodyPr anchor="ctr">
            <a:normAutofit/>
          </a:bodyPr>
          <a:lstStyle/>
          <a:p>
            <a:pPr algn="l">
              <a:lnSpc>
                <a:spcPct val="150000"/>
              </a:lnSpc>
              <a:spcBef>
                <a:spcPts val="1200"/>
              </a:spcBef>
              <a:spcAft>
                <a:spcPts val="1200"/>
              </a:spcAft>
            </a:pPr>
            <a:r>
              <a:rPr lang="en-US" sz="2400" dirty="0">
                <a:solidFill>
                  <a:schemeClr val="bg1"/>
                </a:solidFill>
                <a:latin typeface="Century Gothic" panose="020B0502020202020204" pitchFamily="34" charset="0"/>
              </a:rPr>
              <a:t>Major elements of the plan include:</a:t>
            </a:r>
            <a:br>
              <a:rPr lang="en-US" sz="2400" dirty="0">
                <a:solidFill>
                  <a:schemeClr val="bg1"/>
                </a:solidFill>
                <a:latin typeface="Century Gothic" panose="020B0502020202020204" pitchFamily="34" charset="0"/>
              </a:rPr>
            </a:br>
            <a:r>
              <a:rPr lang="en-US" sz="2000" dirty="0">
                <a:solidFill>
                  <a:schemeClr val="bg1"/>
                </a:solidFill>
                <a:latin typeface="Century Gothic" panose="020B0502020202020204" pitchFamily="34" charset="0"/>
              </a:rPr>
              <a:t>• Description of Victorian Square</a:t>
            </a:r>
            <a:br>
              <a:rPr lang="en-US" sz="2000" dirty="0">
                <a:solidFill>
                  <a:schemeClr val="bg1"/>
                </a:solidFill>
                <a:latin typeface="Century Gothic" panose="020B0502020202020204" pitchFamily="34" charset="0"/>
              </a:rPr>
            </a:br>
            <a:r>
              <a:rPr lang="en-US" sz="2000" dirty="0">
                <a:solidFill>
                  <a:schemeClr val="bg1"/>
                </a:solidFill>
                <a:latin typeface="Century Gothic" panose="020B0502020202020204" pitchFamily="34" charset="0"/>
              </a:rPr>
              <a:t>• Development challenges</a:t>
            </a:r>
            <a:br>
              <a:rPr lang="en-US" sz="2000" dirty="0">
                <a:solidFill>
                  <a:schemeClr val="bg1"/>
                </a:solidFill>
                <a:latin typeface="Century Gothic" panose="020B0502020202020204" pitchFamily="34" charset="0"/>
              </a:rPr>
            </a:br>
            <a:r>
              <a:rPr lang="en-US" sz="2000" dirty="0">
                <a:solidFill>
                  <a:schemeClr val="bg1"/>
                </a:solidFill>
                <a:latin typeface="Century Gothic" panose="020B0502020202020204" pitchFamily="34" charset="0"/>
              </a:rPr>
              <a:t>• What art should accomplish</a:t>
            </a:r>
            <a:br>
              <a:rPr lang="en-US" sz="2000" dirty="0">
                <a:solidFill>
                  <a:schemeClr val="bg1"/>
                </a:solidFill>
                <a:latin typeface="Century Gothic" panose="020B0502020202020204" pitchFamily="34" charset="0"/>
              </a:rPr>
            </a:br>
            <a:r>
              <a:rPr lang="en-US" sz="2000" dirty="0">
                <a:solidFill>
                  <a:schemeClr val="bg1"/>
                </a:solidFill>
                <a:latin typeface="Century Gothic" panose="020B0502020202020204" pitchFamily="34" charset="0"/>
              </a:rPr>
              <a:t>• Recommendations</a:t>
            </a:r>
            <a:br>
              <a:rPr lang="en-US" sz="2000" dirty="0">
                <a:solidFill>
                  <a:schemeClr val="bg1"/>
                </a:solidFill>
                <a:latin typeface="Century Gothic" panose="020B0502020202020204" pitchFamily="34" charset="0"/>
              </a:rPr>
            </a:br>
            <a:r>
              <a:rPr lang="en-US" sz="2000" dirty="0">
                <a:solidFill>
                  <a:schemeClr val="bg1"/>
                </a:solidFill>
                <a:latin typeface="Century Gothic" panose="020B0502020202020204" pitchFamily="34" charset="0"/>
              </a:rPr>
              <a:t>• Artist selection process</a:t>
            </a:r>
            <a:br>
              <a:rPr lang="en-US" sz="2000" dirty="0">
                <a:solidFill>
                  <a:schemeClr val="bg1"/>
                </a:solidFill>
                <a:latin typeface="Century Gothic" panose="020B0502020202020204" pitchFamily="34" charset="0"/>
              </a:rPr>
            </a:br>
            <a:br>
              <a:rPr lang="en-US" sz="2000" dirty="0">
                <a:solidFill>
                  <a:schemeClr val="bg1"/>
                </a:solidFill>
                <a:latin typeface="Century Gothic" panose="020B0502020202020204" pitchFamily="34" charset="0"/>
              </a:rPr>
            </a:br>
            <a:r>
              <a:rPr lang="en-US" sz="1800" dirty="0">
                <a:solidFill>
                  <a:schemeClr val="bg1"/>
                </a:solidFill>
                <a:latin typeface="Century Gothic" panose="020B0502020202020204" pitchFamily="34" charset="0"/>
              </a:rPr>
              <a:t>Entire plan is here: CityofSparks.us/together</a:t>
            </a:r>
            <a:endParaRPr lang="en-US" sz="2400" dirty="0">
              <a:solidFill>
                <a:schemeClr val="bg1"/>
              </a:solidFill>
              <a:latin typeface="Century Gothic" panose="020B0502020202020204" pitchFamily="34" charset="0"/>
            </a:endParaRPr>
          </a:p>
        </p:txBody>
      </p:sp>
      <p:pic>
        <p:nvPicPr>
          <p:cNvPr id="4" name="Picture 3" descr="A picture containing person, woman, standing, holding&#10;&#10;Description automatically generated">
            <a:extLst>
              <a:ext uri="{FF2B5EF4-FFF2-40B4-BE49-F238E27FC236}">
                <a16:creationId xmlns:a16="http://schemas.microsoft.com/office/drawing/2014/main" id="{16070208-1A01-4EC3-8CA9-A1F4C5CF967E}"/>
              </a:ext>
            </a:extLst>
          </p:cNvPr>
          <p:cNvPicPr>
            <a:picLocks noChangeAspect="1"/>
          </p:cNvPicPr>
          <p:nvPr/>
        </p:nvPicPr>
        <p:blipFill rotWithShape="1">
          <a:blip r:embed="rId3">
            <a:extLst>
              <a:ext uri="{28A0092B-C50C-407E-A947-70E740481C1C}">
                <a14:useLocalDpi xmlns:a14="http://schemas.microsoft.com/office/drawing/2010/main" val="0"/>
              </a:ext>
            </a:extLst>
          </a:blip>
          <a:srcRect l="11968" r="2261"/>
          <a:stretch/>
        </p:blipFill>
        <p:spPr>
          <a:xfrm>
            <a:off x="-9430" y="-12896"/>
            <a:ext cx="6079853" cy="5316391"/>
          </a:xfrm>
          <a:prstGeom prst="rect">
            <a:avLst/>
          </a:prstGeom>
        </p:spPr>
      </p:pic>
    </p:spTree>
    <p:extLst>
      <p:ext uri="{BB962C8B-B14F-4D97-AF65-F5344CB8AC3E}">
        <p14:creationId xmlns:p14="http://schemas.microsoft.com/office/powerpoint/2010/main" val="3545374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3DE38F-6D1B-41D8-92AB-0B9837A53816}"/>
              </a:ext>
            </a:extLst>
          </p:cNvPr>
          <p:cNvGrpSpPr/>
          <p:nvPr/>
        </p:nvGrpSpPr>
        <p:grpSpPr>
          <a:xfrm>
            <a:off x="0" y="0"/>
            <a:ext cx="12192000" cy="6728891"/>
            <a:chOff x="0" y="-71118"/>
            <a:chExt cx="12192000" cy="6728891"/>
          </a:xfrm>
        </p:grpSpPr>
        <p:sp>
          <p:nvSpPr>
            <p:cNvPr id="7" name="Rectangle 6">
              <a:extLst>
                <a:ext uri="{FF2B5EF4-FFF2-40B4-BE49-F238E27FC236}">
                  <a16:creationId xmlns:a16="http://schemas.microsoft.com/office/drawing/2014/main" id="{8AFDDECE-41E1-41C7-8ED6-363C6BF4420F}"/>
                </a:ext>
              </a:extLst>
            </p:cNvPr>
            <p:cNvSpPr/>
            <p:nvPr/>
          </p:nvSpPr>
          <p:spPr>
            <a:xfrm>
              <a:off x="0" y="-71118"/>
              <a:ext cx="12192000" cy="5331776"/>
            </a:xfrm>
            <a:prstGeom prst="rect">
              <a:avLst/>
            </a:prstGeom>
            <a:solidFill>
              <a:srgbClr val="F1B6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w="76200">
                  <a:solidFill>
                    <a:srgbClr val="009999"/>
                  </a:solidFill>
                </a:ln>
              </a:endParaRPr>
            </a:p>
          </p:txBody>
        </p:sp>
        <p:pic>
          <p:nvPicPr>
            <p:cNvPr id="5" name="Picture 4" descr="A picture containing drawing&#10;&#10;Description automatically generated">
              <a:extLst>
                <a:ext uri="{FF2B5EF4-FFF2-40B4-BE49-F238E27FC236}">
                  <a16:creationId xmlns:a16="http://schemas.microsoft.com/office/drawing/2014/main" id="{40D9916A-CB09-4540-B9ED-08DB4890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59" y="5588620"/>
              <a:ext cx="3346795" cy="1069153"/>
            </a:xfrm>
            <a:prstGeom prst="rect">
              <a:avLst/>
            </a:prstGeom>
          </p:spPr>
        </p:pic>
        <p:cxnSp>
          <p:nvCxnSpPr>
            <p:cNvPr id="9" name="Straight Connector 8">
              <a:extLst>
                <a:ext uri="{FF2B5EF4-FFF2-40B4-BE49-F238E27FC236}">
                  <a16:creationId xmlns:a16="http://schemas.microsoft.com/office/drawing/2014/main" id="{3E70106A-2D2B-4541-A57A-30D9325AF7D5}"/>
                </a:ext>
              </a:extLst>
            </p:cNvPr>
            <p:cNvCxnSpPr/>
            <p:nvPr/>
          </p:nvCxnSpPr>
          <p:spPr>
            <a:xfrm>
              <a:off x="0" y="5260658"/>
              <a:ext cx="12192000" cy="0"/>
            </a:xfrm>
            <a:prstGeom prst="line">
              <a:avLst/>
            </a:prstGeom>
            <a:ln w="57150">
              <a:solidFill>
                <a:srgbClr val="009999"/>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A9397D74-22AA-4727-9224-546F06BE769B}"/>
                </a:ext>
              </a:extLst>
            </p:cNvPr>
            <p:cNvSpPr txBox="1">
              <a:spLocks/>
            </p:cNvSpPr>
            <p:nvPr/>
          </p:nvSpPr>
          <p:spPr>
            <a:xfrm>
              <a:off x="7323219" y="5724416"/>
              <a:ext cx="4318537" cy="9333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en-US" dirty="0">
                  <a:solidFill>
                    <a:srgbClr val="009999"/>
                  </a:solidFill>
                  <a:latin typeface="Century Gothic" panose="020B0502020202020204" pitchFamily="34" charset="0"/>
                </a:rPr>
                <a:t>Victorian Square Creative</a:t>
              </a:r>
            </a:p>
            <a:p>
              <a:pPr algn="r">
                <a:lnSpc>
                  <a:spcPct val="100000"/>
                </a:lnSpc>
              </a:pPr>
              <a:r>
                <a:rPr lang="en-US" dirty="0">
                  <a:solidFill>
                    <a:srgbClr val="009999"/>
                  </a:solidFill>
                  <a:latin typeface="Century Gothic" panose="020B0502020202020204" pitchFamily="34" charset="0"/>
                </a:rPr>
                <a:t>Placemaking Plan</a:t>
              </a:r>
              <a:endParaRPr lang="en-US" dirty="0">
                <a:solidFill>
                  <a:srgbClr val="009999"/>
                </a:solidFill>
              </a:endParaRPr>
            </a:p>
          </p:txBody>
        </p:sp>
      </p:grpSp>
      <p:sp>
        <p:nvSpPr>
          <p:cNvPr id="2" name="Title 1">
            <a:extLst>
              <a:ext uri="{FF2B5EF4-FFF2-40B4-BE49-F238E27FC236}">
                <a16:creationId xmlns:a16="http://schemas.microsoft.com/office/drawing/2014/main" id="{C31E7908-157A-45FA-B210-D9E0AC56E764}"/>
              </a:ext>
            </a:extLst>
          </p:cNvPr>
          <p:cNvSpPr>
            <a:spLocks noGrp="1"/>
          </p:cNvSpPr>
          <p:nvPr>
            <p:ph type="ctrTitle"/>
          </p:nvPr>
        </p:nvSpPr>
        <p:spPr>
          <a:xfrm>
            <a:off x="320842" y="3801979"/>
            <a:ext cx="8455513" cy="954630"/>
          </a:xfrm>
        </p:spPr>
        <p:txBody>
          <a:bodyPr>
            <a:normAutofit/>
          </a:bodyPr>
          <a:lstStyle/>
          <a:p>
            <a:pPr algn="l"/>
            <a:r>
              <a:rPr lang="en-US" sz="3600" dirty="0">
                <a:solidFill>
                  <a:schemeClr val="bg1"/>
                </a:solidFill>
                <a:latin typeface="Century Gothic" panose="020B0502020202020204" pitchFamily="34" charset="0"/>
              </a:rPr>
              <a:t>Recommendations: Short Term</a:t>
            </a:r>
          </a:p>
        </p:txBody>
      </p:sp>
    </p:spTree>
    <p:extLst>
      <p:ext uri="{BB962C8B-B14F-4D97-AF65-F5344CB8AC3E}">
        <p14:creationId xmlns:p14="http://schemas.microsoft.com/office/powerpoint/2010/main" val="444066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3DE38F-6D1B-41D8-92AB-0B9837A53816}"/>
              </a:ext>
            </a:extLst>
          </p:cNvPr>
          <p:cNvGrpSpPr/>
          <p:nvPr/>
        </p:nvGrpSpPr>
        <p:grpSpPr>
          <a:xfrm>
            <a:off x="0" y="0"/>
            <a:ext cx="12192000" cy="6728891"/>
            <a:chOff x="0" y="-71118"/>
            <a:chExt cx="12192000" cy="6728891"/>
          </a:xfrm>
        </p:grpSpPr>
        <p:sp>
          <p:nvSpPr>
            <p:cNvPr id="7" name="Rectangle 6">
              <a:extLst>
                <a:ext uri="{FF2B5EF4-FFF2-40B4-BE49-F238E27FC236}">
                  <a16:creationId xmlns:a16="http://schemas.microsoft.com/office/drawing/2014/main" id="{8AFDDECE-41E1-41C7-8ED6-363C6BF4420F}"/>
                </a:ext>
              </a:extLst>
            </p:cNvPr>
            <p:cNvSpPr/>
            <p:nvPr/>
          </p:nvSpPr>
          <p:spPr>
            <a:xfrm>
              <a:off x="0" y="-71118"/>
              <a:ext cx="12192000" cy="5331776"/>
            </a:xfrm>
            <a:prstGeom prst="rect">
              <a:avLst/>
            </a:prstGeom>
            <a:solidFill>
              <a:srgbClr val="F1B60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w="76200">
                  <a:solidFill>
                    <a:srgbClr val="009999"/>
                  </a:solidFill>
                </a:ln>
              </a:endParaRPr>
            </a:p>
          </p:txBody>
        </p:sp>
        <p:pic>
          <p:nvPicPr>
            <p:cNvPr id="5" name="Picture 4" descr="A picture containing drawing&#10;&#10;Description automatically generated">
              <a:extLst>
                <a:ext uri="{FF2B5EF4-FFF2-40B4-BE49-F238E27FC236}">
                  <a16:creationId xmlns:a16="http://schemas.microsoft.com/office/drawing/2014/main" id="{40D9916A-CB09-4540-B9ED-08DB4890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59" y="5588620"/>
              <a:ext cx="3346795" cy="1069153"/>
            </a:xfrm>
            <a:prstGeom prst="rect">
              <a:avLst/>
            </a:prstGeom>
          </p:spPr>
        </p:pic>
        <p:cxnSp>
          <p:nvCxnSpPr>
            <p:cNvPr id="9" name="Straight Connector 8">
              <a:extLst>
                <a:ext uri="{FF2B5EF4-FFF2-40B4-BE49-F238E27FC236}">
                  <a16:creationId xmlns:a16="http://schemas.microsoft.com/office/drawing/2014/main" id="{3E70106A-2D2B-4541-A57A-30D9325AF7D5}"/>
                </a:ext>
              </a:extLst>
            </p:cNvPr>
            <p:cNvCxnSpPr/>
            <p:nvPr/>
          </p:nvCxnSpPr>
          <p:spPr>
            <a:xfrm>
              <a:off x="0" y="5260658"/>
              <a:ext cx="12192000" cy="0"/>
            </a:xfrm>
            <a:prstGeom prst="line">
              <a:avLst/>
            </a:prstGeom>
            <a:ln w="57150">
              <a:solidFill>
                <a:srgbClr val="009999"/>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A9397D74-22AA-4727-9224-546F06BE769B}"/>
                </a:ext>
              </a:extLst>
            </p:cNvPr>
            <p:cNvSpPr txBox="1">
              <a:spLocks/>
            </p:cNvSpPr>
            <p:nvPr/>
          </p:nvSpPr>
          <p:spPr>
            <a:xfrm>
              <a:off x="7323219" y="5724416"/>
              <a:ext cx="4318537" cy="93335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en-US" dirty="0">
                  <a:solidFill>
                    <a:srgbClr val="009999"/>
                  </a:solidFill>
                  <a:latin typeface="Century Gothic" panose="020B0502020202020204" pitchFamily="34" charset="0"/>
                </a:rPr>
                <a:t>Victorian Square Creative</a:t>
              </a:r>
            </a:p>
            <a:p>
              <a:pPr algn="r">
                <a:lnSpc>
                  <a:spcPct val="100000"/>
                </a:lnSpc>
              </a:pPr>
              <a:r>
                <a:rPr lang="en-US" dirty="0">
                  <a:solidFill>
                    <a:srgbClr val="009999"/>
                  </a:solidFill>
                  <a:latin typeface="Century Gothic" panose="020B0502020202020204" pitchFamily="34" charset="0"/>
                </a:rPr>
                <a:t>Placemaking Plan</a:t>
              </a:r>
              <a:endParaRPr lang="en-US" dirty="0">
                <a:solidFill>
                  <a:srgbClr val="009999"/>
                </a:solidFill>
              </a:endParaRPr>
            </a:p>
          </p:txBody>
        </p:sp>
      </p:grpSp>
      <p:sp>
        <p:nvSpPr>
          <p:cNvPr id="2" name="Title 1">
            <a:extLst>
              <a:ext uri="{FF2B5EF4-FFF2-40B4-BE49-F238E27FC236}">
                <a16:creationId xmlns:a16="http://schemas.microsoft.com/office/drawing/2014/main" id="{C31E7908-157A-45FA-B210-D9E0AC56E764}"/>
              </a:ext>
            </a:extLst>
          </p:cNvPr>
          <p:cNvSpPr>
            <a:spLocks noGrp="1"/>
          </p:cNvSpPr>
          <p:nvPr>
            <p:ph type="ctrTitle"/>
          </p:nvPr>
        </p:nvSpPr>
        <p:spPr>
          <a:xfrm>
            <a:off x="6234113" y="503941"/>
            <a:ext cx="5738811" cy="4400383"/>
          </a:xfrm>
        </p:spPr>
        <p:txBody>
          <a:bodyPr anchor="ctr">
            <a:normAutofit fontScale="90000"/>
          </a:bodyPr>
          <a:lstStyle/>
          <a:p>
            <a:pPr algn="l">
              <a:lnSpc>
                <a:spcPct val="150000"/>
              </a:lnSpc>
              <a:spcBef>
                <a:spcPts val="1200"/>
              </a:spcBef>
              <a:spcAft>
                <a:spcPts val="1200"/>
              </a:spcAft>
            </a:pPr>
            <a:r>
              <a:rPr lang="en-US" sz="2200" dirty="0">
                <a:solidFill>
                  <a:schemeClr val="bg1"/>
                </a:solidFill>
                <a:latin typeface="Century Gothic" panose="020B0502020202020204" pitchFamily="34" charset="0"/>
              </a:rPr>
              <a:t>1. Produce a </a:t>
            </a:r>
            <a:r>
              <a:rPr lang="en-US" sz="2200" b="1" dirty="0">
                <a:solidFill>
                  <a:schemeClr val="bg1"/>
                </a:solidFill>
                <a:latin typeface="Century Gothic" panose="020B0502020202020204" pitchFamily="34" charset="0"/>
              </a:rPr>
              <a:t>temporary public art </a:t>
            </a:r>
            <a:r>
              <a:rPr lang="en-US" sz="2200" dirty="0">
                <a:solidFill>
                  <a:schemeClr val="bg1"/>
                </a:solidFill>
                <a:latin typeface="Century Gothic" panose="020B0502020202020204" pitchFamily="34" charset="0"/>
              </a:rPr>
              <a:t>program in Victorian Square</a:t>
            </a:r>
            <a:br>
              <a:rPr lang="en-US" sz="2200" dirty="0">
                <a:solidFill>
                  <a:schemeClr val="bg1"/>
                </a:solidFill>
                <a:latin typeface="Century Gothic" panose="020B0502020202020204" pitchFamily="34" charset="0"/>
              </a:rPr>
            </a:br>
            <a:r>
              <a:rPr lang="en-US" sz="2200" dirty="0">
                <a:solidFill>
                  <a:schemeClr val="bg1"/>
                </a:solidFill>
                <a:latin typeface="Century Gothic" panose="020B0502020202020204" pitchFamily="34" charset="0"/>
              </a:rPr>
              <a:t>2. </a:t>
            </a:r>
            <a:r>
              <a:rPr lang="en-US" sz="2200" b="1" dirty="0">
                <a:solidFill>
                  <a:schemeClr val="bg1"/>
                </a:solidFill>
                <a:latin typeface="Century Gothic" panose="020B0502020202020204" pitchFamily="34" charset="0"/>
              </a:rPr>
              <a:t>Commission</a:t>
            </a:r>
            <a:r>
              <a:rPr lang="en-US" sz="2200" dirty="0">
                <a:solidFill>
                  <a:schemeClr val="bg1"/>
                </a:solidFill>
                <a:latin typeface="Century Gothic" panose="020B0502020202020204" pitchFamily="34" charset="0"/>
              </a:rPr>
              <a:t> a permanent work of public art</a:t>
            </a:r>
            <a:br>
              <a:rPr lang="en-US" sz="2200" dirty="0">
                <a:solidFill>
                  <a:schemeClr val="bg1"/>
                </a:solidFill>
                <a:latin typeface="Century Gothic" panose="020B0502020202020204" pitchFamily="34" charset="0"/>
              </a:rPr>
            </a:br>
            <a:r>
              <a:rPr lang="en-US" sz="2200" dirty="0">
                <a:solidFill>
                  <a:schemeClr val="bg1"/>
                </a:solidFill>
                <a:latin typeface="Century Gothic" panose="020B0502020202020204" pitchFamily="34" charset="0"/>
              </a:rPr>
              <a:t>3. Establish a public art program and establish public art </a:t>
            </a:r>
            <a:r>
              <a:rPr lang="en-US" sz="2200" b="1" dirty="0">
                <a:solidFill>
                  <a:schemeClr val="bg1"/>
                </a:solidFill>
                <a:latin typeface="Century Gothic" panose="020B0502020202020204" pitchFamily="34" charset="0"/>
              </a:rPr>
              <a:t>policy and procedures </a:t>
            </a:r>
            <a:br>
              <a:rPr lang="en-US" sz="2200" b="1" dirty="0">
                <a:solidFill>
                  <a:schemeClr val="bg1"/>
                </a:solidFill>
                <a:latin typeface="Century Gothic" panose="020B0502020202020204" pitchFamily="34" charset="0"/>
              </a:rPr>
            </a:br>
            <a:r>
              <a:rPr lang="en-US" sz="2200" dirty="0">
                <a:solidFill>
                  <a:schemeClr val="bg1"/>
                </a:solidFill>
                <a:latin typeface="Century Gothic" panose="020B0502020202020204" pitchFamily="34" charset="0"/>
              </a:rPr>
              <a:t>4. ACAC to implement the </a:t>
            </a:r>
            <a:r>
              <a:rPr lang="en-US" sz="2200" b="1" dirty="0">
                <a:solidFill>
                  <a:schemeClr val="bg1"/>
                </a:solidFill>
                <a:latin typeface="Century Gothic" panose="020B0502020202020204" pitchFamily="34" charset="0"/>
              </a:rPr>
              <a:t>master plan</a:t>
            </a:r>
            <a:br>
              <a:rPr lang="en-US" sz="2200" b="1" dirty="0">
                <a:solidFill>
                  <a:schemeClr val="bg1"/>
                </a:solidFill>
                <a:latin typeface="Century Gothic" panose="020B0502020202020204" pitchFamily="34" charset="0"/>
              </a:rPr>
            </a:br>
            <a:r>
              <a:rPr lang="en-US" sz="2200" dirty="0">
                <a:solidFill>
                  <a:schemeClr val="bg1"/>
                </a:solidFill>
                <a:latin typeface="Century Gothic" panose="020B0502020202020204" pitchFamily="34" charset="0"/>
              </a:rPr>
              <a:t>5. Make recommendations on plans that affect </a:t>
            </a:r>
            <a:r>
              <a:rPr lang="en-US" sz="2200" b="1" dirty="0">
                <a:solidFill>
                  <a:schemeClr val="bg1"/>
                </a:solidFill>
                <a:latin typeface="Century Gothic" panose="020B0502020202020204" pitchFamily="34" charset="0"/>
              </a:rPr>
              <a:t>festivals</a:t>
            </a:r>
            <a:br>
              <a:rPr lang="en-US" sz="2000" dirty="0">
                <a:solidFill>
                  <a:schemeClr val="bg1"/>
                </a:solidFill>
                <a:latin typeface="Century Gothic" panose="020B0502020202020204" pitchFamily="34" charset="0"/>
              </a:rPr>
            </a:br>
            <a:endParaRPr lang="en-US" sz="2400" dirty="0">
              <a:solidFill>
                <a:schemeClr val="bg1"/>
              </a:solidFill>
              <a:latin typeface="Century Gothic" panose="020B0502020202020204" pitchFamily="34" charset="0"/>
            </a:endParaRPr>
          </a:p>
        </p:txBody>
      </p:sp>
      <p:pic>
        <p:nvPicPr>
          <p:cNvPr id="6" name="Picture 5" descr="A group of people sitting at a picnic table&#10;&#10;Description automatically generated">
            <a:extLst>
              <a:ext uri="{FF2B5EF4-FFF2-40B4-BE49-F238E27FC236}">
                <a16:creationId xmlns:a16="http://schemas.microsoft.com/office/drawing/2014/main" id="{B82B3DCA-BFFD-47E1-9CD0-C7AD8E95F94B}"/>
              </a:ext>
            </a:extLst>
          </p:cNvPr>
          <p:cNvPicPr>
            <a:picLocks noChangeAspect="1"/>
          </p:cNvPicPr>
          <p:nvPr/>
        </p:nvPicPr>
        <p:blipFill rotWithShape="1">
          <a:blip r:embed="rId3">
            <a:extLst>
              <a:ext uri="{28A0092B-C50C-407E-A947-70E740481C1C}">
                <a14:useLocalDpi xmlns:a14="http://schemas.microsoft.com/office/drawing/2010/main" val="0"/>
              </a:ext>
            </a:extLst>
          </a:blip>
          <a:srcRect l="7813" r="8523"/>
          <a:stretch/>
        </p:blipFill>
        <p:spPr>
          <a:xfrm>
            <a:off x="0" y="-9156"/>
            <a:ext cx="5957888" cy="5340932"/>
          </a:xfrm>
          <a:prstGeom prst="rect">
            <a:avLst/>
          </a:prstGeom>
        </p:spPr>
      </p:pic>
    </p:spTree>
    <p:extLst>
      <p:ext uri="{BB962C8B-B14F-4D97-AF65-F5344CB8AC3E}">
        <p14:creationId xmlns:p14="http://schemas.microsoft.com/office/powerpoint/2010/main" val="1793971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1882</TotalTime>
  <Words>201</Words>
  <Application>Microsoft Office PowerPoint</Application>
  <PresentationFormat>Widescreen</PresentationFormat>
  <Paragraphs>53</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Century Gothic</vt:lpstr>
      <vt:lpstr>Office Theme</vt:lpstr>
      <vt:lpstr>Victorian Square  Creative Placemaking Plan</vt:lpstr>
      <vt:lpstr>How did this all start?</vt:lpstr>
      <vt:lpstr>2016 Funding from the Tourism and Facility Revitalization Committee for art in downtown 2018 Awarded A National Endowment for the Arts “Our Town” Grant 2018-19 Together We See Sparks Project</vt:lpstr>
      <vt:lpstr>What was Together, We See Sparks?</vt:lpstr>
      <vt:lpstr>1. Assembled a committee of 12 stakeholders 2. Conducted a full survey (and mini ones) 3.Worked with consultants that held trainings and met with stakeholders. 4. Worked with artists to employ public engagement 5. Developed a plan for VS</vt:lpstr>
      <vt:lpstr>What’s in the plan?</vt:lpstr>
      <vt:lpstr>Major elements of the plan include: • Description of Victorian Square • Development challenges • What art should accomplish • Recommendations • Artist selection process  Entire plan is here: CityofSparks.us/together</vt:lpstr>
      <vt:lpstr>Recommendations: Short Term</vt:lpstr>
      <vt:lpstr>1. Produce a temporary public art program in Victorian Square 2. Commission a permanent work of public art 3. Establish a public art program and establish public art policy and procedures  4. ACAC to implement the master plan 5. Make recommendations on plans that affect festivals </vt:lpstr>
      <vt:lpstr>Recommendations: Long Term</vt:lpstr>
      <vt:lpstr>1. Develop temporary public art programming  2. Create an artist/designer-in-residence program  3. Create gathering places for people  4. Reinforce Victorian Square with branding and signage  4. Create opportunities for community education  5. Decommission the artwork commonly referred to as the “Four Seasons”  </vt:lpstr>
      <vt:lpstr>Embracing the future</vt:lpstr>
      <vt:lpstr>How would you like to participate? </vt:lpstr>
      <vt:lpstr>Special Thanks</vt:lpstr>
      <vt:lpstr>Special 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Victorian Square Creative Placemaking Plan</dc:title>
  <dc:creator>Burge, Francine</dc:creator>
  <cp:lastModifiedBy>Burge, Francine</cp:lastModifiedBy>
  <cp:revision>27</cp:revision>
  <dcterms:created xsi:type="dcterms:W3CDTF">2020-05-04T20:47:41Z</dcterms:created>
  <dcterms:modified xsi:type="dcterms:W3CDTF">2020-05-07T17:15:18Z</dcterms:modified>
</cp:coreProperties>
</file>